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11" r:id="rId2"/>
    <p:sldId id="269" r:id="rId3"/>
    <p:sldId id="313" r:id="rId4"/>
    <p:sldId id="314" r:id="rId5"/>
    <p:sldId id="315" r:id="rId6"/>
    <p:sldId id="270" r:id="rId7"/>
    <p:sldId id="309" r:id="rId8"/>
    <p:sldId id="257" r:id="rId9"/>
    <p:sldId id="308" r:id="rId10"/>
    <p:sldId id="268" r:id="rId11"/>
    <p:sldId id="258" r:id="rId12"/>
    <p:sldId id="279" r:id="rId13"/>
    <p:sldId id="280" r:id="rId14"/>
    <p:sldId id="267" r:id="rId15"/>
    <p:sldId id="310" r:id="rId16"/>
    <p:sldId id="281" r:id="rId17"/>
    <p:sldId id="282" r:id="rId18"/>
    <p:sldId id="283" r:id="rId19"/>
    <p:sldId id="284" r:id="rId20"/>
    <p:sldId id="271" r:id="rId21"/>
    <p:sldId id="297" r:id="rId22"/>
    <p:sldId id="259" r:id="rId23"/>
    <p:sldId id="272" r:id="rId24"/>
    <p:sldId id="273" r:id="rId25"/>
    <p:sldId id="285" r:id="rId26"/>
    <p:sldId id="275" r:id="rId27"/>
    <p:sldId id="276" r:id="rId28"/>
    <p:sldId id="274" r:id="rId29"/>
    <p:sldId id="288" r:id="rId30"/>
    <p:sldId id="277" r:id="rId31"/>
    <p:sldId id="278" r:id="rId32"/>
    <p:sldId id="290" r:id="rId33"/>
    <p:sldId id="293" r:id="rId34"/>
    <p:sldId id="294" r:id="rId35"/>
    <p:sldId id="291" r:id="rId36"/>
    <p:sldId id="295" r:id="rId37"/>
    <p:sldId id="292" r:id="rId38"/>
    <p:sldId id="296" r:id="rId39"/>
    <p:sldId id="31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18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31CFAC3-6606-476F-B0A5-A54C565A13F4}" type="datetimeFigureOut">
              <a:rPr lang="en-US" smtClean="0"/>
              <a:pPr/>
              <a:t>5/11/2025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41C4952-7BCE-4362-92A6-3CB0E9FB0E9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1CFAC3-6606-476F-B0A5-A54C565A13F4}" type="datetimeFigureOut">
              <a:rPr lang="en-US" smtClean="0"/>
              <a:pPr/>
              <a:t>5/11/2025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31CFAC3-6606-476F-B0A5-A54C565A13F4}" type="datetimeFigureOut">
              <a:rPr lang="en-US" smtClean="0"/>
              <a:pPr/>
              <a:t>5/11/2025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C4952-7BCE-4362-92A6-3CB0E9FB0E9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1CFAC3-6606-476F-B0A5-A54C565A13F4}" type="datetimeFigureOut">
              <a:rPr lang="en-US" smtClean="0"/>
              <a:pPr/>
              <a:t>5/11/2025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31CFAC3-6606-476F-B0A5-A54C565A13F4}" type="datetimeFigureOut">
              <a:rPr lang="en-US" smtClean="0"/>
              <a:pPr/>
              <a:t>5/11/2025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131CFAC3-6606-476F-B0A5-A54C565A13F4}" type="datetimeFigureOut">
              <a:rPr lang="en-US" smtClean="0"/>
              <a:pPr/>
              <a:t>5/11/2025</a:t>
            </a:fld>
            <a:endParaRPr lang="en-US"/>
          </a:p>
        </p:txBody>
      </p:sp>
      <p:sp>
        <p:nvSpPr>
          <p:cNvPr id="8" name="Slide Number Placeholder 7"/>
          <p:cNvSpPr>
            <a:spLocks noGrp="1"/>
          </p:cNvSpPr>
          <p:nvPr>
            <p:ph type="sldNum" sz="quarter" idx="11"/>
          </p:nvPr>
        </p:nvSpPr>
        <p:spPr/>
        <p:txBody>
          <a:bodyPr/>
          <a:lstStyle/>
          <a:p>
            <a:fld id="{741C4952-7BCE-4362-92A6-3CB0E9FB0E9C}"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CFAC3-6606-476F-B0A5-A54C565A13F4}" type="datetimeFigureOut">
              <a:rPr lang="en-US" smtClean="0"/>
              <a:pPr/>
              <a:t>5/11/2025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1CFAC3-6606-476F-B0A5-A54C565A13F4}" type="datetimeFigureOut">
              <a:rPr lang="en-US" smtClean="0"/>
              <a:pPr/>
              <a:t>5/11/2025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31CFAC3-6606-476F-B0A5-A54C565A13F4}" type="datetimeFigureOut">
              <a:rPr lang="en-US" smtClean="0"/>
              <a:pPr/>
              <a:t>5/11/2025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1CFAC3-6606-476F-B0A5-A54C565A13F4}" type="datetimeFigureOut">
              <a:rPr lang="en-US" smtClean="0"/>
              <a:pPr/>
              <a:t>5/11/2025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1CFAC3-6606-476F-B0A5-A54C565A13F4}" type="datetimeFigureOut">
              <a:rPr lang="en-US" smtClean="0"/>
              <a:pPr/>
              <a:t>5/11/2025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C4952-7BCE-4362-92A6-3CB0E9FB0E9C}" type="slidenum">
              <a:rPr lang="en-US" smtClean="0"/>
              <a:pPr/>
              <a:t>‹#›</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31CFAC3-6606-476F-B0A5-A54C565A13F4}" type="datetimeFigureOut">
              <a:rPr lang="en-US" smtClean="0"/>
              <a:pPr/>
              <a:t>5/11/2025</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41C4952-7BCE-4362-92A6-3CB0E9FB0E9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a:ln>
            <a:solidFill>
              <a:srgbClr val="00B050"/>
            </a:solidFill>
          </a:ln>
        </p:spPr>
        <p:txBody>
          <a:bodyPr>
            <a:normAutofit/>
          </a:bodyPr>
          <a:lstStyle/>
          <a:p>
            <a:pPr marL="36576" indent="0" algn="ctr">
              <a:buNone/>
            </a:pPr>
            <a:endParaRPr lang="en-US" sz="4800" dirty="0">
              <a:solidFill>
                <a:srgbClr val="FFC000"/>
              </a:solidFill>
            </a:endParaRPr>
          </a:p>
          <a:p>
            <a:pPr marL="36576" indent="0" algn="ctr">
              <a:buNone/>
            </a:pPr>
            <a:endParaRPr lang="en-US" sz="4800" dirty="0">
              <a:solidFill>
                <a:srgbClr val="FFC000"/>
              </a:solidFill>
            </a:endParaRPr>
          </a:p>
          <a:p>
            <a:pPr marL="36576" indent="0" algn="ctr">
              <a:buNone/>
            </a:pPr>
            <a:r>
              <a:rPr lang="en-US" sz="4800" dirty="0">
                <a:solidFill>
                  <a:srgbClr val="FFC000"/>
                </a:solidFill>
              </a:rPr>
              <a:t>TUNTUNAN SHOLAT</a:t>
            </a:r>
          </a:p>
          <a:p>
            <a:pPr marL="36576" indent="0" algn="ctr">
              <a:buNone/>
            </a:pPr>
            <a:r>
              <a:rPr lang="en-US" sz="2400" dirty="0"/>
              <a:t>Dr. Ahmad Nashir, </a:t>
            </a:r>
            <a:r>
              <a:rPr lang="en-US" sz="2400" dirty="0" err="1"/>
              <a:t>S.Pd.I</a:t>
            </a:r>
            <a:r>
              <a:rPr lang="en-US" sz="2400" dirty="0"/>
              <a:t>., </a:t>
            </a:r>
            <a:r>
              <a:rPr lang="en-US" sz="2400" dirty="0" err="1"/>
              <a:t>M.Pd.I</a:t>
            </a:r>
            <a:endParaRPr lang="en-US" sz="2400" dirty="0"/>
          </a:p>
        </p:txBody>
      </p:sp>
    </p:spTree>
    <p:extLst>
      <p:ext uri="{BB962C8B-B14F-4D97-AF65-F5344CB8AC3E}">
        <p14:creationId xmlns:p14="http://schemas.microsoft.com/office/powerpoint/2010/main" val="16299420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153400" cy="1020762"/>
          </a:xfrm>
          <a:ln>
            <a:solidFill>
              <a:srgbClr val="92D050"/>
            </a:solidFill>
          </a:ln>
        </p:spPr>
        <p:txBody>
          <a:bodyPr/>
          <a:lstStyle/>
          <a:p>
            <a:r>
              <a:rPr lang="id-ID" dirty="0">
                <a:solidFill>
                  <a:srgbClr val="92D050"/>
                </a:solidFill>
              </a:rPr>
              <a:t>Pendahuluan</a:t>
            </a:r>
          </a:p>
        </p:txBody>
      </p:sp>
      <p:sp>
        <p:nvSpPr>
          <p:cNvPr id="2" name="Content Placeholder 1"/>
          <p:cNvSpPr>
            <a:spLocks noGrp="1"/>
          </p:cNvSpPr>
          <p:nvPr>
            <p:ph idx="1"/>
          </p:nvPr>
        </p:nvSpPr>
        <p:spPr>
          <a:xfrm>
            <a:off x="457200" y="1828800"/>
            <a:ext cx="8153400" cy="4572000"/>
          </a:xfrm>
          <a:ln>
            <a:solidFill>
              <a:srgbClr val="FFFF00"/>
            </a:solidFill>
          </a:ln>
        </p:spPr>
        <p:txBody>
          <a:bodyPr/>
          <a:lstStyle/>
          <a:p>
            <a:pPr>
              <a:buNone/>
            </a:pPr>
            <a:r>
              <a:rPr lang="id-ID" dirty="0"/>
              <a:t>A. </a:t>
            </a:r>
            <a:r>
              <a:rPr lang="id-ID" dirty="0">
                <a:solidFill>
                  <a:srgbClr val="FFFF00"/>
                </a:solidFill>
              </a:rPr>
              <a:t>Pengertian dan Dasar Hukum </a:t>
            </a:r>
          </a:p>
          <a:p>
            <a:r>
              <a:rPr lang="id-ID" dirty="0"/>
              <a:t>Shalat secara bahasa berarti doa</a:t>
            </a:r>
          </a:p>
          <a:p>
            <a:r>
              <a:rPr lang="id-ID" dirty="0"/>
              <a:t>Menurut istilah syar’i shalat adalah ucapan dan perbuatan tertentu yang dimulai dengan takbiratul ihram dan diakhiri dengan salam disertai syarat-syarat tertentu.</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381000" y="685800"/>
            <a:ext cx="8229600" cy="1143000"/>
          </a:xfrm>
          <a:prstGeom prst="rect">
            <a:avLst/>
          </a:prstGeom>
          <a:ln>
            <a:solidFill>
              <a:schemeClr val="accent3">
                <a:lumMod val="20000"/>
                <a:lumOff val="80000"/>
              </a:schemeClr>
            </a:solidFill>
          </a:ln>
        </p:spPr>
        <p:txBody>
          <a:bodyPr vert="horz" lIns="45720" rIns="45720" anchor="ctr">
            <a:noAutofit/>
          </a:bodyPr>
          <a:lstStyle>
            <a:lvl1pPr algn="l" rtl="0" eaLnBrk="1" latinLnBrk="0" hangingPunct="1">
              <a:spcBef>
                <a:spcPct val="0"/>
              </a:spcBef>
              <a:buNone/>
              <a:defRPr kumimoji="0" sz="4600" kern="1200">
                <a:solidFill>
                  <a:schemeClr val="tx1"/>
                </a:solidFill>
                <a:latin typeface="+mj-lt"/>
                <a:ea typeface="+mj-ea"/>
                <a:cs typeface="+mj-cs"/>
              </a:defRPr>
            </a:lvl1pPr>
          </a:lstStyle>
          <a:p>
            <a:r>
              <a:rPr lang="en-US" sz="2800" dirty="0">
                <a:solidFill>
                  <a:srgbClr val="FFFF00"/>
                </a:solidFill>
              </a:rPr>
              <a:t>DASAR HUKUM SHOLAT FARDU LIMA WAKTU</a:t>
            </a:r>
          </a:p>
        </p:txBody>
      </p:sp>
      <p:sp>
        <p:nvSpPr>
          <p:cNvPr id="5" name="Content Placeholder 2"/>
          <p:cNvSpPr>
            <a:spLocks noGrp="1"/>
          </p:cNvSpPr>
          <p:nvPr/>
        </p:nvSpPr>
        <p:spPr>
          <a:xfrm>
            <a:off x="381000" y="2057400"/>
            <a:ext cx="8229600" cy="4525963"/>
          </a:xfrm>
          <a:prstGeom prst="rect">
            <a:avLst/>
          </a:prstGeom>
          <a:ln>
            <a:solidFill>
              <a:schemeClr val="accent5">
                <a:lumMod val="60000"/>
                <a:lumOff val="40000"/>
              </a:schemeClr>
            </a:solidFill>
          </a:ln>
        </p:spPr>
        <p:txBody>
          <a:bodyPr vert="horz">
            <a:norm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algn="r"/>
            <a:br>
              <a:rPr lang="ar-SA" dirty="0"/>
            </a:br>
            <a:r>
              <a:rPr lang="ar-SA" sz="3200" dirty="0">
                <a:latin typeface="Arial" pitchFamily="34" charset="0"/>
                <a:cs typeface="Arial" pitchFamily="34" charset="0"/>
              </a:rPr>
              <a:t>وَاَقِيْمُوا الصَّلٰوةَ وَاٰتُوا الزَّكٰوةَ وَارْكَعُوْا مَعَ الرَّاكِعِيْنَ</a:t>
            </a:r>
            <a:br>
              <a:rPr lang="ar-SA" dirty="0"/>
            </a:br>
            <a:br>
              <a:rPr lang="ar-SA" dirty="0"/>
            </a:br>
            <a:r>
              <a:rPr lang="en-US" i="1" dirty="0" err="1"/>
              <a:t>Terjemahnya</a:t>
            </a:r>
            <a:r>
              <a:rPr lang="en-US" i="1" dirty="0"/>
              <a:t>:</a:t>
            </a:r>
          </a:p>
          <a:p>
            <a:r>
              <a:rPr lang="en-US" dirty="0"/>
              <a:t>"Dan </a:t>
            </a:r>
            <a:r>
              <a:rPr lang="en-US" dirty="0" err="1"/>
              <a:t>laksanakanlah</a:t>
            </a:r>
            <a:r>
              <a:rPr lang="en-US" dirty="0"/>
              <a:t> </a:t>
            </a:r>
            <a:r>
              <a:rPr lang="en-US" dirty="0" err="1"/>
              <a:t>salat</a:t>
            </a:r>
            <a:r>
              <a:rPr lang="en-US" dirty="0"/>
              <a:t>, </a:t>
            </a:r>
            <a:r>
              <a:rPr lang="en-US" dirty="0" err="1"/>
              <a:t>tunaikanlah</a:t>
            </a:r>
            <a:r>
              <a:rPr lang="en-US" dirty="0"/>
              <a:t> zakat, </a:t>
            </a:r>
            <a:r>
              <a:rPr lang="en-US" dirty="0" err="1"/>
              <a:t>dan</a:t>
            </a:r>
            <a:r>
              <a:rPr lang="en-US" dirty="0"/>
              <a:t> </a:t>
            </a:r>
            <a:r>
              <a:rPr lang="en-US" dirty="0" err="1"/>
              <a:t>rukuklah</a:t>
            </a:r>
            <a:r>
              <a:rPr lang="en-US" dirty="0"/>
              <a:t> </a:t>
            </a:r>
            <a:r>
              <a:rPr lang="en-US" dirty="0" err="1"/>
              <a:t>beserta</a:t>
            </a:r>
            <a:r>
              <a:rPr lang="en-US" dirty="0"/>
              <a:t> orang yang </a:t>
            </a:r>
            <a:r>
              <a:rPr lang="en-US" dirty="0" err="1"/>
              <a:t>rukuk</a:t>
            </a:r>
            <a:r>
              <a:rPr lang="en-US" dirty="0"/>
              <a:t>." (QS. Al </a:t>
            </a:r>
            <a:r>
              <a:rPr lang="en-US" dirty="0" err="1"/>
              <a:t>Baqarah</a:t>
            </a:r>
            <a:r>
              <a:rPr lang="en-US" dirty="0"/>
              <a:t>: 43)</a:t>
            </a:r>
            <a:br>
              <a:rPr lang="en-US" dirty="0"/>
            </a:br>
            <a:br>
              <a:rPr lang="en-US" dirty="0"/>
            </a:br>
            <a:endParaRPr lang="en-US" dirty="0"/>
          </a:p>
        </p:txBody>
      </p:sp>
    </p:spTree>
    <p:extLst>
      <p:ext uri="{BB962C8B-B14F-4D97-AF65-F5344CB8AC3E}">
        <p14:creationId xmlns:p14="http://schemas.microsoft.com/office/powerpoint/2010/main" val="39799350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14400"/>
            <a:ext cx="8153400" cy="5410200"/>
          </a:xfrm>
          <a:ln>
            <a:solidFill>
              <a:schemeClr val="accent3">
                <a:lumMod val="20000"/>
                <a:lumOff val="80000"/>
              </a:schemeClr>
            </a:solidFill>
          </a:ln>
        </p:spPr>
        <p:txBody>
          <a:bodyPr>
            <a:normAutofit/>
          </a:bodyPr>
          <a:lstStyle/>
          <a:p>
            <a:pPr marL="36576" indent="0">
              <a:buNone/>
            </a:pPr>
            <a:br>
              <a:rPr lang="ar-SA" sz="4000" dirty="0">
                <a:latin typeface="Arial" pitchFamily="34" charset="0"/>
                <a:cs typeface="Arial" pitchFamily="34" charset="0"/>
              </a:rPr>
            </a:br>
            <a:r>
              <a:rPr lang="ar-SA" sz="4000" dirty="0">
                <a:latin typeface="Arial" pitchFamily="34" charset="0"/>
                <a:cs typeface="Arial" pitchFamily="34" charset="0"/>
              </a:rPr>
              <a:t>اِنَّ الصَّلٰوةَ كَانَتْ عَلَى الْمُؤْمِنِيْنَ كِتٰبًا مَّوْقُوْتًا</a:t>
            </a:r>
            <a:br>
              <a:rPr lang="ar-SA" dirty="0"/>
            </a:br>
            <a:br>
              <a:rPr lang="ar-SA" dirty="0"/>
            </a:br>
            <a:r>
              <a:rPr lang="en-US" i="1" dirty="0" err="1">
                <a:solidFill>
                  <a:srgbClr val="FFFF00"/>
                </a:solidFill>
              </a:rPr>
              <a:t>Terjemahnya</a:t>
            </a:r>
            <a:r>
              <a:rPr lang="en-US" i="1" dirty="0">
                <a:solidFill>
                  <a:srgbClr val="FFFF00"/>
                </a:solidFill>
              </a:rPr>
              <a:t>:</a:t>
            </a:r>
          </a:p>
          <a:p>
            <a:r>
              <a:rPr lang="en-US" i="1" dirty="0">
                <a:solidFill>
                  <a:srgbClr val="FFFF00"/>
                </a:solidFill>
              </a:rPr>
              <a:t>"</a:t>
            </a:r>
            <a:r>
              <a:rPr lang="en-US" i="1" dirty="0" err="1">
                <a:solidFill>
                  <a:srgbClr val="FFFF00"/>
                </a:solidFill>
              </a:rPr>
              <a:t>Sungguh</a:t>
            </a:r>
            <a:r>
              <a:rPr lang="en-US" i="1" dirty="0">
                <a:solidFill>
                  <a:srgbClr val="FFFF00"/>
                </a:solidFill>
              </a:rPr>
              <a:t>, </a:t>
            </a:r>
            <a:r>
              <a:rPr lang="en-US" i="1" dirty="0" err="1">
                <a:solidFill>
                  <a:srgbClr val="FFFF00"/>
                </a:solidFill>
              </a:rPr>
              <a:t>shalat</a:t>
            </a:r>
            <a:r>
              <a:rPr lang="en-US" i="1" dirty="0">
                <a:solidFill>
                  <a:srgbClr val="FFFF00"/>
                </a:solidFill>
              </a:rPr>
              <a:t> </a:t>
            </a:r>
            <a:r>
              <a:rPr lang="en-US" i="1" dirty="0" err="1">
                <a:solidFill>
                  <a:srgbClr val="FFFF00"/>
                </a:solidFill>
              </a:rPr>
              <a:t>itu</a:t>
            </a:r>
            <a:r>
              <a:rPr lang="en-US" i="1" dirty="0">
                <a:solidFill>
                  <a:srgbClr val="FFFF00"/>
                </a:solidFill>
              </a:rPr>
              <a:t> </a:t>
            </a:r>
            <a:r>
              <a:rPr lang="en-US" i="1" dirty="0" err="1">
                <a:solidFill>
                  <a:srgbClr val="FFFF00"/>
                </a:solidFill>
              </a:rPr>
              <a:t>adalah</a:t>
            </a:r>
            <a:r>
              <a:rPr lang="en-US" i="1" dirty="0">
                <a:solidFill>
                  <a:srgbClr val="FFFF00"/>
                </a:solidFill>
              </a:rPr>
              <a:t> </a:t>
            </a:r>
            <a:r>
              <a:rPr lang="en-US" i="1" dirty="0" err="1">
                <a:solidFill>
                  <a:srgbClr val="FFFF00"/>
                </a:solidFill>
              </a:rPr>
              <a:t>kewajiban</a:t>
            </a:r>
            <a:r>
              <a:rPr lang="en-US" i="1" dirty="0">
                <a:solidFill>
                  <a:srgbClr val="FFFF00"/>
                </a:solidFill>
              </a:rPr>
              <a:t> yang </a:t>
            </a:r>
            <a:r>
              <a:rPr lang="en-US" i="1" dirty="0" err="1">
                <a:solidFill>
                  <a:srgbClr val="FFFF00"/>
                </a:solidFill>
              </a:rPr>
              <a:t>ditentukan</a:t>
            </a:r>
            <a:r>
              <a:rPr lang="en-US" i="1" dirty="0">
                <a:solidFill>
                  <a:srgbClr val="FFFF00"/>
                </a:solidFill>
              </a:rPr>
              <a:t> </a:t>
            </a:r>
            <a:r>
              <a:rPr lang="en-US" i="1" dirty="0" err="1">
                <a:solidFill>
                  <a:srgbClr val="FFFF00"/>
                </a:solidFill>
              </a:rPr>
              <a:t>waktunya</a:t>
            </a:r>
            <a:r>
              <a:rPr lang="en-US" i="1" dirty="0">
                <a:solidFill>
                  <a:srgbClr val="FFFF00"/>
                </a:solidFill>
              </a:rPr>
              <a:t> </a:t>
            </a:r>
            <a:r>
              <a:rPr lang="en-US" i="1" dirty="0" err="1">
                <a:solidFill>
                  <a:srgbClr val="FFFF00"/>
                </a:solidFill>
              </a:rPr>
              <a:t>atas</a:t>
            </a:r>
            <a:r>
              <a:rPr lang="en-US" i="1" dirty="0">
                <a:solidFill>
                  <a:srgbClr val="FFFF00"/>
                </a:solidFill>
              </a:rPr>
              <a:t> orang-orang yang </a:t>
            </a:r>
            <a:r>
              <a:rPr lang="en-US" i="1" dirty="0" err="1">
                <a:solidFill>
                  <a:srgbClr val="FFFF00"/>
                </a:solidFill>
              </a:rPr>
              <a:t>beriman</a:t>
            </a:r>
            <a:r>
              <a:rPr lang="en-US" i="1" dirty="0">
                <a:solidFill>
                  <a:srgbClr val="FFFF00"/>
                </a:solidFill>
              </a:rPr>
              <a:t>." (QS. An </a:t>
            </a:r>
            <a:r>
              <a:rPr lang="en-US" i="1" dirty="0" err="1">
                <a:solidFill>
                  <a:srgbClr val="FFFF00"/>
                </a:solidFill>
              </a:rPr>
              <a:t>Nisa</a:t>
            </a:r>
            <a:r>
              <a:rPr lang="en-US" i="1" dirty="0">
                <a:solidFill>
                  <a:srgbClr val="FFFF00"/>
                </a:solidFill>
              </a:rPr>
              <a:t>: 103)</a:t>
            </a:r>
          </a:p>
        </p:txBody>
      </p:sp>
    </p:spTree>
    <p:extLst>
      <p:ext uri="{BB962C8B-B14F-4D97-AF65-F5344CB8AC3E}">
        <p14:creationId xmlns:p14="http://schemas.microsoft.com/office/powerpoint/2010/main" val="19102386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762000"/>
            <a:ext cx="8305800" cy="5715000"/>
          </a:xfrm>
          <a:ln>
            <a:solidFill>
              <a:srgbClr val="92D050"/>
            </a:solidFill>
          </a:ln>
        </p:spPr>
        <p:txBody>
          <a:bodyPr>
            <a:normAutofit fontScale="85000" lnSpcReduction="20000"/>
          </a:bodyPr>
          <a:lstStyle/>
          <a:p>
            <a:pPr algn="r"/>
            <a:br>
              <a:rPr lang="ar-SA" sz="4600" dirty="0">
                <a:latin typeface="Arial" pitchFamily="34" charset="0"/>
                <a:cs typeface="Arial" pitchFamily="34" charset="0"/>
              </a:rPr>
            </a:br>
            <a:r>
              <a:rPr lang="ar-SA" sz="4600" dirty="0">
                <a:solidFill>
                  <a:srgbClr val="FFC000"/>
                </a:solidFill>
                <a:latin typeface="Arial" pitchFamily="34" charset="0"/>
                <a:cs typeface="Arial" pitchFamily="34" charset="0"/>
              </a:rPr>
              <a:t>فَرَّضَ اللهُ على أُمَّتِى لَيْلَةَ الإِسْرَاءِ خَمْسِيْنَ صَلاَةً فَلَمْ أَزَلْ أُرَاجِعُهُ وأَسْأَلهُُ ُالتَّخْفِيْفَ حَتّى جَعَلَهَا خَمْسًا فِىْ كُلِّ يَوْمٍ ولَيْلَةٍ</a:t>
            </a:r>
            <a:br>
              <a:rPr lang="ar-SA" sz="4600" dirty="0">
                <a:solidFill>
                  <a:srgbClr val="FFC000"/>
                </a:solidFill>
                <a:latin typeface="Arial" pitchFamily="34" charset="0"/>
                <a:cs typeface="Arial" pitchFamily="34" charset="0"/>
              </a:rPr>
            </a:br>
            <a:br>
              <a:rPr lang="ar-SA" dirty="0">
                <a:solidFill>
                  <a:srgbClr val="FFC000"/>
                </a:solidFill>
              </a:rPr>
            </a:br>
            <a:endParaRPr lang="en-US" dirty="0">
              <a:solidFill>
                <a:srgbClr val="FFC000"/>
              </a:solidFill>
            </a:endParaRPr>
          </a:p>
          <a:p>
            <a:pPr marL="36576" indent="0">
              <a:buNone/>
            </a:pPr>
            <a:r>
              <a:rPr lang="en-US" i="1" dirty="0" err="1"/>
              <a:t>Artinya</a:t>
            </a:r>
            <a:r>
              <a:rPr lang="en-US" i="1" dirty="0"/>
              <a:t>: </a:t>
            </a:r>
          </a:p>
          <a:p>
            <a:r>
              <a:rPr lang="en-US" i="1" dirty="0"/>
              <a:t>"Allah SWT </a:t>
            </a:r>
            <a:r>
              <a:rPr lang="en-US" i="1" dirty="0" err="1"/>
              <a:t>pada</a:t>
            </a:r>
            <a:r>
              <a:rPr lang="en-US" i="1" dirty="0"/>
              <a:t> </a:t>
            </a:r>
            <a:r>
              <a:rPr lang="en-US" i="1" dirty="0" err="1"/>
              <a:t>malam</a:t>
            </a:r>
            <a:r>
              <a:rPr lang="en-US" i="1" dirty="0"/>
              <a:t> </a:t>
            </a:r>
            <a:r>
              <a:rPr lang="en-US" i="1" dirty="0" err="1"/>
              <a:t>Isra</a:t>
            </a:r>
            <a:r>
              <a:rPr lang="en-US" i="1" dirty="0"/>
              <a:t>' </a:t>
            </a:r>
            <a:r>
              <a:rPr lang="en-US" i="1" dirty="0" err="1"/>
              <a:t>mewajibkan</a:t>
            </a:r>
            <a:r>
              <a:rPr lang="en-US" i="1" dirty="0"/>
              <a:t> </a:t>
            </a:r>
            <a:r>
              <a:rPr lang="en-US" i="1" dirty="0" err="1"/>
              <a:t>atas</a:t>
            </a:r>
            <a:r>
              <a:rPr lang="en-US" i="1" dirty="0"/>
              <a:t> </a:t>
            </a:r>
            <a:r>
              <a:rPr lang="en-US" i="1" dirty="0" err="1"/>
              <a:t>umatku</a:t>
            </a:r>
            <a:r>
              <a:rPr lang="en-US" i="1" dirty="0"/>
              <a:t> lima </a:t>
            </a:r>
            <a:r>
              <a:rPr lang="en-US" i="1" dirty="0" err="1"/>
              <a:t>puluh</a:t>
            </a:r>
            <a:r>
              <a:rPr lang="en-US" i="1" dirty="0"/>
              <a:t> </a:t>
            </a:r>
            <a:r>
              <a:rPr lang="en-US" i="1" dirty="0" err="1"/>
              <a:t>solat</a:t>
            </a:r>
            <a:r>
              <a:rPr lang="en-US" i="1" dirty="0"/>
              <a:t>, </a:t>
            </a:r>
            <a:r>
              <a:rPr lang="en-US" i="1" dirty="0" err="1"/>
              <a:t>kemudian</a:t>
            </a:r>
            <a:r>
              <a:rPr lang="en-US" i="1" dirty="0"/>
              <a:t> </a:t>
            </a:r>
            <a:r>
              <a:rPr lang="en-US" i="1" dirty="0" err="1"/>
              <a:t>aku</a:t>
            </a:r>
            <a:r>
              <a:rPr lang="en-US" i="1" dirty="0"/>
              <a:t> </a:t>
            </a:r>
            <a:r>
              <a:rPr lang="en-US" i="1" dirty="0" err="1"/>
              <a:t>terus-menerus</a:t>
            </a:r>
            <a:r>
              <a:rPr lang="en-US" i="1" dirty="0"/>
              <a:t> </a:t>
            </a:r>
            <a:r>
              <a:rPr lang="en-US" i="1" dirty="0" err="1"/>
              <a:t>kembali</a:t>
            </a:r>
            <a:r>
              <a:rPr lang="en-US" i="1" dirty="0"/>
              <a:t> </a:t>
            </a:r>
            <a:r>
              <a:rPr lang="en-US" i="1" dirty="0" err="1"/>
              <a:t>kepada</a:t>
            </a:r>
            <a:r>
              <a:rPr lang="en-US" i="1" dirty="0"/>
              <a:t> Allah SWT </a:t>
            </a:r>
            <a:r>
              <a:rPr lang="en-US" i="1" dirty="0" err="1"/>
              <a:t>dan</a:t>
            </a:r>
            <a:r>
              <a:rPr lang="en-US" i="1" dirty="0"/>
              <a:t> </a:t>
            </a:r>
            <a:r>
              <a:rPr lang="en-US" i="1" dirty="0" err="1"/>
              <a:t>memohon</a:t>
            </a:r>
            <a:r>
              <a:rPr lang="en-US" i="1" dirty="0"/>
              <a:t> </a:t>
            </a:r>
            <a:r>
              <a:rPr lang="en-US" i="1" dirty="0" err="1"/>
              <a:t>keringan</a:t>
            </a:r>
            <a:r>
              <a:rPr lang="en-US" i="1" dirty="0"/>
              <a:t> </a:t>
            </a:r>
            <a:r>
              <a:rPr lang="en-US" i="1" dirty="0" err="1"/>
              <a:t>sehingga</a:t>
            </a:r>
            <a:r>
              <a:rPr lang="en-US" i="1" dirty="0"/>
              <a:t> Allah SWT </a:t>
            </a:r>
            <a:r>
              <a:rPr lang="en-US" i="1" dirty="0" err="1"/>
              <a:t>menjadikannya</a:t>
            </a:r>
            <a:r>
              <a:rPr lang="en-US" i="1" dirty="0"/>
              <a:t> </a:t>
            </a:r>
            <a:r>
              <a:rPr lang="en-US" i="1" dirty="0" err="1"/>
              <a:t>menjadi</a:t>
            </a:r>
            <a:r>
              <a:rPr lang="en-US" i="1" dirty="0"/>
              <a:t> lima </a:t>
            </a:r>
            <a:r>
              <a:rPr lang="en-US" i="1" dirty="0" err="1"/>
              <a:t>sholat</a:t>
            </a:r>
            <a:r>
              <a:rPr lang="en-US" i="1" dirty="0"/>
              <a:t> </a:t>
            </a:r>
            <a:r>
              <a:rPr lang="en-US" i="1" dirty="0" err="1"/>
              <a:t>sehari</a:t>
            </a:r>
            <a:r>
              <a:rPr lang="en-US" i="1" dirty="0"/>
              <a:t> </a:t>
            </a:r>
            <a:r>
              <a:rPr lang="en-US" i="1" dirty="0" err="1"/>
              <a:t>semalam</a:t>
            </a:r>
            <a:r>
              <a:rPr lang="en-US" i="1" dirty="0"/>
              <a:t>." (HR. Bukhari dan Muslim)</a:t>
            </a:r>
            <a:br>
              <a:rPr lang="en-US" i="1" dirty="0"/>
            </a:br>
            <a:br>
              <a:rPr lang="en-US" i="1" dirty="0"/>
            </a:br>
            <a:endParaRPr lang="en-US" dirty="0"/>
          </a:p>
        </p:txBody>
      </p:sp>
    </p:spTree>
    <p:extLst>
      <p:ext uri="{BB962C8B-B14F-4D97-AF65-F5344CB8AC3E}">
        <p14:creationId xmlns:p14="http://schemas.microsoft.com/office/powerpoint/2010/main" val="23206248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001000" cy="990600"/>
          </a:xfrm>
          <a:ln>
            <a:solidFill>
              <a:schemeClr val="accent6">
                <a:lumMod val="40000"/>
                <a:lumOff val="60000"/>
              </a:schemeClr>
            </a:solidFill>
          </a:ln>
        </p:spPr>
        <p:txBody>
          <a:bodyPr/>
          <a:lstStyle/>
          <a:p>
            <a:r>
              <a:rPr lang="id-ID" dirty="0">
                <a:solidFill>
                  <a:srgbClr val="FFFF00"/>
                </a:solidFill>
              </a:rPr>
              <a:t>Lanjut...</a:t>
            </a:r>
          </a:p>
        </p:txBody>
      </p:sp>
      <p:sp>
        <p:nvSpPr>
          <p:cNvPr id="2" name="Content Placeholder 1"/>
          <p:cNvSpPr>
            <a:spLocks noGrp="1"/>
          </p:cNvSpPr>
          <p:nvPr>
            <p:ph idx="1"/>
          </p:nvPr>
        </p:nvSpPr>
        <p:spPr>
          <a:xfrm>
            <a:off x="457200" y="1752600"/>
            <a:ext cx="8001000" cy="4800600"/>
          </a:xfrm>
          <a:ln>
            <a:solidFill>
              <a:srgbClr val="92D050"/>
            </a:solidFill>
          </a:ln>
        </p:spPr>
        <p:txBody>
          <a:bodyPr/>
          <a:lstStyle/>
          <a:p>
            <a:pPr>
              <a:buNone/>
            </a:pPr>
            <a:r>
              <a:rPr lang="id-ID" dirty="0"/>
              <a:t>B. Persiapan Untuk Shalat</a:t>
            </a:r>
          </a:p>
          <a:p>
            <a:r>
              <a:rPr lang="en-US" dirty="0"/>
              <a:t>M</a:t>
            </a:r>
            <a:r>
              <a:rPr lang="id-ID" dirty="0"/>
              <a:t>engetahui masuknya waktu shalat</a:t>
            </a:r>
          </a:p>
          <a:p>
            <a:r>
              <a:rPr lang="en-US" dirty="0"/>
              <a:t>M</a:t>
            </a:r>
            <a:r>
              <a:rPr lang="id-ID" dirty="0"/>
              <a:t>enutup aurat</a:t>
            </a:r>
          </a:p>
          <a:p>
            <a:r>
              <a:rPr lang="en-US" dirty="0"/>
              <a:t>S</a:t>
            </a:r>
            <a:r>
              <a:rPr lang="id-ID" dirty="0"/>
              <a:t>uci badan, pakaian, dan tempat shalat dari najis</a:t>
            </a:r>
          </a:p>
          <a:p>
            <a:r>
              <a:rPr lang="en-US" dirty="0"/>
              <a:t>S</a:t>
            </a:r>
            <a:r>
              <a:rPr lang="id-ID" dirty="0"/>
              <a:t>uci dari hadas kecil dan hadas besar</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E6EE8-1715-4794-8BBB-80DD95ADCE6F}"/>
              </a:ext>
            </a:extLst>
          </p:cNvPr>
          <p:cNvSpPr>
            <a:spLocks noGrp="1"/>
          </p:cNvSpPr>
          <p:nvPr>
            <p:ph idx="1"/>
          </p:nvPr>
        </p:nvSpPr>
        <p:spPr>
          <a:xfrm>
            <a:off x="762000" y="990600"/>
            <a:ext cx="7543800" cy="4800600"/>
          </a:xfrm>
          <a:ln>
            <a:solidFill>
              <a:srgbClr val="00B0F0"/>
            </a:solidFill>
          </a:ln>
        </p:spPr>
        <p:txBody>
          <a:bodyPr>
            <a:normAutofit/>
          </a:bodyPr>
          <a:lstStyle/>
          <a:p>
            <a:pPr marL="109728" indent="0" algn="ctr">
              <a:buNone/>
            </a:pPr>
            <a:endParaRPr lang="en-ID" sz="4400" dirty="0">
              <a:solidFill>
                <a:srgbClr val="FFC000"/>
              </a:solidFill>
            </a:endParaRPr>
          </a:p>
          <a:p>
            <a:pPr marL="109728" indent="0" algn="ctr">
              <a:buNone/>
            </a:pPr>
            <a:endParaRPr lang="en-ID" sz="4400" dirty="0">
              <a:solidFill>
                <a:srgbClr val="FFC000"/>
              </a:solidFill>
            </a:endParaRPr>
          </a:p>
          <a:p>
            <a:pPr marL="109728" indent="0" algn="ctr">
              <a:buNone/>
            </a:pPr>
            <a:r>
              <a:rPr lang="en-ID" sz="4400" dirty="0">
                <a:solidFill>
                  <a:srgbClr val="FFC000"/>
                </a:solidFill>
              </a:rPr>
              <a:t>TATA CARA SHOLAT</a:t>
            </a:r>
          </a:p>
        </p:txBody>
      </p:sp>
    </p:spTree>
    <p:extLst>
      <p:ext uri="{BB962C8B-B14F-4D97-AF65-F5344CB8AC3E}">
        <p14:creationId xmlns:p14="http://schemas.microsoft.com/office/powerpoint/2010/main" val="28435256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867400"/>
          </a:xfrm>
          <a:ln>
            <a:solidFill>
              <a:srgbClr val="00B050"/>
            </a:solidFill>
          </a:ln>
        </p:spPr>
        <p:txBody>
          <a:bodyPr>
            <a:normAutofit fontScale="77500" lnSpcReduction="20000"/>
          </a:bodyPr>
          <a:lstStyle/>
          <a:p>
            <a:pPr marL="624078" indent="-514350">
              <a:buAutoNum type="arabicPeriod"/>
            </a:pPr>
            <a:r>
              <a:rPr lang="id-ID" b="1" dirty="0"/>
              <a:t>Berdiri tegak menghadap kiblat dan berniat ikhlas karena Allah,</a:t>
            </a:r>
          </a:p>
          <a:p>
            <a:pPr marL="624078" indent="-514350">
              <a:buAutoNum type="arabicPeriod"/>
            </a:pPr>
            <a:r>
              <a:rPr lang="id-ID" b="1" dirty="0"/>
              <a:t>Mengarahkan pandangan ke tempat sujud saat berdiri,</a:t>
            </a:r>
          </a:p>
          <a:p>
            <a:pPr marL="624078" indent="-514350">
              <a:buAutoNum type="arabicPeriod"/>
            </a:pPr>
            <a:r>
              <a:rPr lang="id-ID" b="1" dirty="0"/>
              <a:t>Melakukan takbiratul ihram dengan mengucapkan “Allahu Akbar”,</a:t>
            </a:r>
            <a:endParaRPr lang="en-US" b="1" dirty="0"/>
          </a:p>
          <a:p>
            <a:pPr marL="624078" indent="-514350">
              <a:buAutoNum type="arabicPeriod"/>
            </a:pPr>
            <a:endParaRPr lang="en-US" b="1" dirty="0"/>
          </a:p>
          <a:p>
            <a:pPr marL="109728" indent="0">
              <a:buNone/>
            </a:pPr>
            <a:r>
              <a:rPr lang="en-US" sz="3300" b="1" dirty="0" err="1">
                <a:latin typeface="Sakkal Majalla" panose="02000000000000000000" pitchFamily="2" charset="-78"/>
                <a:cs typeface="Sakkal Majalla" panose="02000000000000000000" pitchFamily="2" charset="-78"/>
              </a:rPr>
              <a:t>Penjelasan</a:t>
            </a:r>
            <a:r>
              <a:rPr lang="en-US" sz="3300" b="1" dirty="0">
                <a:latin typeface="Sakkal Majalla" panose="02000000000000000000" pitchFamily="2" charset="-78"/>
                <a:cs typeface="Sakkal Majalla" panose="02000000000000000000" pitchFamily="2" charset="-78"/>
              </a:rPr>
              <a:t>:</a:t>
            </a:r>
          </a:p>
          <a:p>
            <a:pPr marL="109728" indent="0">
              <a:buNone/>
            </a:pPr>
            <a:r>
              <a:rPr lang="en-US" sz="3000" dirty="0">
                <a:latin typeface="Sakkal Majalla" panose="02000000000000000000" pitchFamily="2" charset="-78"/>
                <a:cs typeface="Sakkal Majalla" panose="02000000000000000000" pitchFamily="2" charset="-78"/>
              </a:rPr>
              <a:t>Setelah </a:t>
            </a:r>
            <a:r>
              <a:rPr lang="en-US" sz="3000" dirty="0" err="1">
                <a:latin typeface="Sakkal Majalla" panose="02000000000000000000" pitchFamily="2" charset="-78"/>
                <a:cs typeface="Sakkal Majalla" panose="02000000000000000000" pitchFamily="2" charset="-78"/>
              </a:rPr>
              <a:t>berdiri</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tegak</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dengan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pandangan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mata</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ke</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arah</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tempat</a:t>
            </a:r>
            <a:r>
              <a:rPr lang="en-US" sz="3000" dirty="0">
                <a:latin typeface="Sakkal Majalla" panose="02000000000000000000" pitchFamily="2" charset="-78"/>
                <a:cs typeface="Sakkal Majalla" panose="02000000000000000000" pitchFamily="2" charset="-78"/>
              </a:rPr>
              <a:t> sujud, </a:t>
            </a:r>
            <a:r>
              <a:rPr lang="en-US" sz="3000" dirty="0" err="1">
                <a:latin typeface="Sakkal Majalla" panose="02000000000000000000" pitchFamily="2" charset="-78"/>
                <a:cs typeface="Sakkal Majalla" panose="02000000000000000000" pitchFamily="2" charset="-78"/>
              </a:rPr>
              <a:t>lakukanlah</a:t>
            </a:r>
            <a:r>
              <a:rPr lang="en-US" sz="3000" dirty="0">
                <a:latin typeface="Sakkal Majalla" panose="02000000000000000000" pitchFamily="2" charset="-78"/>
                <a:cs typeface="Sakkal Majalla" panose="02000000000000000000" pitchFamily="2" charset="-78"/>
              </a:rPr>
              <a:t> takbir </a:t>
            </a:r>
            <a:r>
              <a:rPr lang="en-US" sz="3000" dirty="0" err="1">
                <a:latin typeface="Sakkal Majalla" panose="02000000000000000000" pitchFamily="2" charset="-78"/>
                <a:cs typeface="Sakkal Majalla" panose="02000000000000000000" pitchFamily="2" charset="-78"/>
              </a:rPr>
              <a:t>seraya</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mengangkat</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kedua</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belah</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tangan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sejajar</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dengan</a:t>
            </a:r>
            <a:r>
              <a:rPr lang="en-US" sz="3000" dirty="0">
                <a:latin typeface="Sakkal Majalla" panose="02000000000000000000" pitchFamily="2" charset="-78"/>
                <a:cs typeface="Sakkal Majalla" panose="02000000000000000000" pitchFamily="2" charset="-78"/>
              </a:rPr>
              <a:t> bahu dan </a:t>
            </a:r>
            <a:r>
              <a:rPr lang="en-US" sz="3000" dirty="0" err="1">
                <a:latin typeface="Sakkal Majalla" panose="02000000000000000000" pitchFamily="2" charset="-78"/>
                <a:cs typeface="Sakkal Majalla" panose="02000000000000000000" pitchFamily="2" charset="-78"/>
              </a:rPr>
              <a:t>menyejajarkan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ibu</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jari</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tangan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dengan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daun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telinga</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bagian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bawah</a:t>
            </a:r>
            <a:r>
              <a:rPr lang="en-US" sz="3000" dirty="0">
                <a:latin typeface="Sakkal Majalla" panose="02000000000000000000" pitchFamily="2" charset="-78"/>
                <a:cs typeface="Sakkal Majalla" panose="02000000000000000000" pitchFamily="2" charset="-78"/>
              </a:rPr>
              <a:t> dan </a:t>
            </a:r>
            <a:r>
              <a:rPr lang="en-US" sz="3000" dirty="0" err="1">
                <a:latin typeface="Sakkal Majalla" panose="02000000000000000000" pitchFamily="2" charset="-78"/>
                <a:cs typeface="Sakkal Majalla" panose="02000000000000000000" pitchFamily="2" charset="-78"/>
              </a:rPr>
              <a:t>jari-jari</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tangan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sedikit</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direnggangkan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serta</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telapak</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tangan</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menghadap</a:t>
            </a:r>
            <a:r>
              <a:rPr lang="en-US" sz="3000" dirty="0">
                <a:latin typeface="Sakkal Majalla" panose="02000000000000000000" pitchFamily="2" charset="-78"/>
                <a:cs typeface="Sakkal Majalla" panose="02000000000000000000" pitchFamily="2" charset="-78"/>
              </a:rPr>
              <a:t> </a:t>
            </a:r>
            <a:r>
              <a:rPr lang="en-US" sz="3000" dirty="0" err="1">
                <a:latin typeface="Sakkal Majalla" panose="02000000000000000000" pitchFamily="2" charset="-78"/>
                <a:cs typeface="Sakkal Majalla" panose="02000000000000000000" pitchFamily="2" charset="-78"/>
              </a:rPr>
              <a:t>kiblat</a:t>
            </a:r>
            <a:endParaRPr lang="en-US" sz="3000" dirty="0">
              <a:latin typeface="Sakkal Majalla" panose="02000000000000000000" pitchFamily="2" charset="-78"/>
              <a:cs typeface="Sakkal Majalla" panose="02000000000000000000" pitchFamily="2" charset="-78"/>
            </a:endParaRPr>
          </a:p>
          <a:p>
            <a:pPr marL="109728" indent="0" algn="r" rtl="1">
              <a:buNone/>
            </a:pPr>
            <a:r>
              <a:rPr lang="ar-SA" sz="2600" b="0" i="0" dirty="0">
                <a:solidFill>
                  <a:srgbClr val="FFC000"/>
                </a:solidFill>
                <a:effectLst/>
                <a:latin typeface="Sakkal Majalla" panose="02000000000000000000" pitchFamily="2" charset="-78"/>
                <a:cs typeface="Sakkal Majalla" panose="02000000000000000000" pitchFamily="2" charset="-78"/>
              </a:rPr>
              <a:t>[عن عبدالله بن عمر:] رَأَيْتُ النبيَّ ﷺ افْتَتَحَ التَّكْبِيرَ في الصَّلاةِ، فَرَفَعَ يَدَيْهِ حِينَ يُكَبِّرُ حتّى يَجْعَلَهُما حَذْوَ مَنْكِبَيْهِ</a:t>
            </a:r>
            <a:endParaRPr lang="en-US" sz="2600" dirty="0">
              <a:solidFill>
                <a:srgbClr val="FFC000"/>
              </a:solidFill>
              <a:latin typeface="Sakkal Majalla" panose="02000000000000000000" pitchFamily="2" charset="-78"/>
              <a:cs typeface="Sakkal Majalla" panose="02000000000000000000" pitchFamily="2" charset="-78"/>
            </a:endParaRPr>
          </a:p>
          <a:p>
            <a:pPr marL="109728" indent="0">
              <a:buClr>
                <a:schemeClr val="tx1"/>
              </a:buClr>
              <a:buSzPct val="120000"/>
              <a:buNone/>
            </a:pPr>
            <a:r>
              <a:rPr lang="id-ID" dirty="0">
                <a:latin typeface="Sakkal Majalla" panose="02000000000000000000" pitchFamily="2" charset="-78"/>
                <a:cs typeface="Sakkal Majalla" panose="02000000000000000000" pitchFamily="2" charset="-78"/>
              </a:rPr>
              <a:t>Saya melihat Nabi saw memulai takbir dalam salat mengangkat kedua tangannya KETIKA BERTAKBIR sehingga kedua tangannya sejajar dengan kedua bahunya (HR. Al Bukhari)</a:t>
            </a:r>
            <a:endParaRPr lang="en-US" dirty="0"/>
          </a:p>
          <a:p>
            <a:pPr marL="624078" indent="-514350">
              <a:buClr>
                <a:schemeClr val="tx1"/>
              </a:buClr>
              <a:buSzPct val="120000"/>
              <a:buFont typeface="Wingdings" pitchFamily="2" charset="2"/>
              <a:buChar char="v"/>
            </a:pPr>
            <a:endParaRPr lang="en-US" dirty="0"/>
          </a:p>
          <a:p>
            <a:pPr marL="624078" indent="-514350">
              <a:buClr>
                <a:schemeClr val="tx1"/>
              </a:buClr>
              <a:buSzPct val="120000"/>
              <a:buFont typeface="Wingdings" pitchFamily="2" charset="2"/>
              <a:buChar char="v"/>
            </a:pPr>
            <a:endParaRPr lang="en-US" dirty="0"/>
          </a:p>
          <a:p>
            <a:pPr marL="624078" indent="-514350">
              <a:buClr>
                <a:schemeClr val="tx1"/>
              </a:buClr>
              <a:buSzPct val="120000"/>
              <a:buFont typeface="Wingdings" pitchFamily="2" charset="2"/>
              <a:buChar char="v"/>
            </a:pPr>
            <a:endParaRPr lang="en-US" dirty="0"/>
          </a:p>
          <a:p>
            <a:pPr marL="624078" indent="-514350">
              <a:buClr>
                <a:schemeClr val="tx1"/>
              </a:buClr>
              <a:buSzPct val="120000"/>
              <a:buFont typeface="Wingdings" pitchFamily="2" charset="2"/>
              <a:buChar char="v"/>
            </a:pPr>
            <a:endParaRPr lang="en-US" dirty="0"/>
          </a:p>
          <a:p>
            <a:pPr marL="624078" indent="-514350">
              <a:buClr>
                <a:schemeClr val="tx1"/>
              </a:buClr>
              <a:buSzPct val="120000"/>
              <a:buNone/>
            </a:pPr>
            <a:endParaRPr lang="en-US" dirty="0"/>
          </a:p>
          <a:p>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3E6F37-4902-43BC-8FA4-A2CC7E05FB70}"/>
              </a:ext>
            </a:extLst>
          </p:cNvPr>
          <p:cNvSpPr>
            <a:spLocks noGrp="1"/>
          </p:cNvSpPr>
          <p:nvPr>
            <p:ph idx="1"/>
          </p:nvPr>
        </p:nvSpPr>
        <p:spPr>
          <a:xfrm>
            <a:off x="457200" y="762000"/>
            <a:ext cx="8229600" cy="5791200"/>
          </a:xfrm>
          <a:ln>
            <a:solidFill>
              <a:srgbClr val="92D050"/>
            </a:solidFill>
          </a:ln>
        </p:spPr>
        <p:txBody>
          <a:bodyPr>
            <a:normAutofit fontScale="92500"/>
          </a:bodyPr>
          <a:lstStyle/>
          <a:p>
            <a:pPr marL="109728" indent="0">
              <a:buNone/>
            </a:pPr>
            <a:r>
              <a:rPr lang="en-ID" dirty="0"/>
              <a:t>4. </a:t>
            </a:r>
            <a:r>
              <a:rPr lang="en-ID" b="1" dirty="0" err="1"/>
              <a:t>Bersedekap</a:t>
            </a:r>
            <a:r>
              <a:rPr lang="en-ID" b="1" dirty="0"/>
              <a:t> </a:t>
            </a:r>
            <a:r>
              <a:rPr lang="en-ID" b="1" dirty="0" err="1"/>
              <a:t>dengan</a:t>
            </a:r>
            <a:r>
              <a:rPr lang="en-ID" b="1" dirty="0"/>
              <a:t> </a:t>
            </a:r>
            <a:r>
              <a:rPr lang="en-ID" b="1" dirty="0" err="1"/>
              <a:t>meletakkan</a:t>
            </a:r>
            <a:r>
              <a:rPr lang="en-ID" b="1" dirty="0"/>
              <a:t> </a:t>
            </a:r>
            <a:r>
              <a:rPr lang="en-ID" b="1" dirty="0" err="1"/>
              <a:t>tangan</a:t>
            </a:r>
            <a:r>
              <a:rPr lang="en-ID" b="1" dirty="0"/>
              <a:t> di </a:t>
            </a:r>
            <a:r>
              <a:rPr lang="en-ID" b="1" dirty="0" err="1"/>
              <a:t>atas</a:t>
            </a:r>
            <a:r>
              <a:rPr lang="en-ID" b="1" dirty="0"/>
              <a:t> dada,</a:t>
            </a:r>
          </a:p>
          <a:p>
            <a:pPr marL="109728" indent="0">
              <a:buNone/>
            </a:pPr>
            <a:r>
              <a:rPr lang="en-ID" sz="2800" dirty="0">
                <a:latin typeface="Sakkal Majalla" panose="02000000000000000000" pitchFamily="2" charset="-78"/>
                <a:cs typeface="Sakkal Majalla" panose="02000000000000000000" pitchFamily="2" charset="-78"/>
              </a:rPr>
              <a:t>SETELAH BERTAKBIR </a:t>
            </a:r>
            <a:r>
              <a:rPr lang="en-ID" sz="2800" dirty="0" err="1">
                <a:latin typeface="Sakkal Majalla" panose="02000000000000000000" pitchFamily="2" charset="-78"/>
                <a:cs typeface="Sakkal Majalla" panose="02000000000000000000" pitchFamily="2" charset="-78"/>
              </a:rPr>
              <a:t>lakukanlah</a:t>
            </a:r>
            <a:r>
              <a:rPr lang="en-ID" sz="2800" dirty="0">
                <a:latin typeface="Sakkal Majalla" panose="02000000000000000000" pitchFamily="2" charset="-78"/>
                <a:cs typeface="Sakkal Majalla" panose="02000000000000000000" pitchFamily="2" charset="-78"/>
              </a:rPr>
              <a:t> SEDEKAP </a:t>
            </a:r>
            <a:r>
              <a:rPr lang="en-ID" sz="2800" dirty="0" err="1">
                <a:latin typeface="Sakkal Majalla" panose="02000000000000000000" pitchFamily="2" charset="-78"/>
                <a:cs typeface="Sakkal Majalla" panose="02000000000000000000" pitchFamily="2" charset="-78"/>
              </a:rPr>
              <a:t>dengan</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cara</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telapak</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tangan</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kanan</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menggenggam</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pergelangan</a:t>
            </a:r>
            <a:r>
              <a:rPr lang="en-ID" sz="2800" dirty="0">
                <a:latin typeface="Sakkal Majalla" panose="02000000000000000000" pitchFamily="2" charset="-78"/>
                <a:cs typeface="Sakkal Majalla" panose="02000000000000000000" pitchFamily="2" charset="-78"/>
              </a:rPr>
              <a:t> dan hasta </a:t>
            </a:r>
            <a:r>
              <a:rPr lang="en-ID" sz="2800" dirty="0" err="1">
                <a:latin typeface="Sakkal Majalla" panose="02000000000000000000" pitchFamily="2" charset="-78"/>
                <a:cs typeface="Sakkal Majalla" panose="02000000000000000000" pitchFamily="2" charset="-78"/>
              </a:rPr>
              <a:t>tangan</a:t>
            </a:r>
            <a:r>
              <a:rPr lang="en-ID" sz="2800" dirty="0">
                <a:latin typeface="Sakkal Majalla" panose="02000000000000000000" pitchFamily="2" charset="-78"/>
                <a:cs typeface="Sakkal Majalla" panose="02000000000000000000" pitchFamily="2" charset="-78"/>
              </a:rPr>
              <a:t> </a:t>
            </a:r>
            <a:r>
              <a:rPr lang="en-ID" sz="2800" dirty="0" err="1">
                <a:latin typeface="Sakkal Majalla" panose="02000000000000000000" pitchFamily="2" charset="-78"/>
                <a:cs typeface="Sakkal Majalla" panose="02000000000000000000" pitchFamily="2" charset="-78"/>
              </a:rPr>
              <a:t>kiri</a:t>
            </a:r>
            <a:r>
              <a:rPr lang="en-ID" sz="2800" dirty="0">
                <a:latin typeface="Sakkal Majalla" panose="02000000000000000000" pitchFamily="2" charset="-78"/>
                <a:cs typeface="Sakkal Majalla" panose="02000000000000000000" pitchFamily="2" charset="-78"/>
              </a:rPr>
              <a:t> dan di </a:t>
            </a:r>
            <a:r>
              <a:rPr lang="en-ID" sz="2800" dirty="0" err="1">
                <a:latin typeface="Sakkal Majalla" panose="02000000000000000000" pitchFamily="2" charset="-78"/>
                <a:cs typeface="Sakkal Majalla" panose="02000000000000000000" pitchFamily="2" charset="-78"/>
              </a:rPr>
              <a:t>letakkan</a:t>
            </a:r>
            <a:r>
              <a:rPr lang="en-ID" sz="2800" dirty="0">
                <a:latin typeface="Sakkal Majalla" panose="02000000000000000000" pitchFamily="2" charset="-78"/>
                <a:cs typeface="Sakkal Majalla" panose="02000000000000000000" pitchFamily="2" charset="-78"/>
              </a:rPr>
              <a:t> di </a:t>
            </a:r>
            <a:r>
              <a:rPr lang="en-ID" sz="2800" dirty="0" err="1">
                <a:latin typeface="Sakkal Majalla" panose="02000000000000000000" pitchFamily="2" charset="-78"/>
                <a:cs typeface="Sakkal Majalla" panose="02000000000000000000" pitchFamily="2" charset="-78"/>
              </a:rPr>
              <a:t>atas</a:t>
            </a:r>
            <a:r>
              <a:rPr lang="en-ID" sz="2800" dirty="0">
                <a:latin typeface="Sakkal Majalla" panose="02000000000000000000" pitchFamily="2" charset="-78"/>
                <a:cs typeface="Sakkal Majalla" panose="02000000000000000000" pitchFamily="2" charset="-78"/>
              </a:rPr>
              <a:t> dada.</a:t>
            </a:r>
          </a:p>
          <a:p>
            <a:pPr marL="109728" indent="0" algn="r" rtl="1">
              <a:buNone/>
            </a:pPr>
            <a:r>
              <a:rPr lang="ar-SA" b="1" dirty="0">
                <a:latin typeface="Sakkal Majalla" panose="02000000000000000000" pitchFamily="2" charset="-78"/>
                <a:cs typeface="Sakkal Majalla" panose="02000000000000000000" pitchFamily="2" charset="-78"/>
              </a:rPr>
              <a:t>[عن وائل بن حجر:] أنَّهُ رَأى النبيَّ ﷺ </a:t>
            </a:r>
            <a:r>
              <a:rPr lang="ar-SA" b="1" dirty="0">
                <a:solidFill>
                  <a:srgbClr val="FF0000"/>
                </a:solidFill>
                <a:latin typeface="Sakkal Majalla" panose="02000000000000000000" pitchFamily="2" charset="-78"/>
                <a:cs typeface="Sakkal Majalla" panose="02000000000000000000" pitchFamily="2" charset="-78"/>
              </a:rPr>
              <a:t>رَفَعَ يَدَيْهِ حِينَ دَخَلَ في الصَّلاةِ كَبَّرَ</a:t>
            </a:r>
            <a:r>
              <a:rPr lang="ar-SA" b="1" dirty="0">
                <a:latin typeface="Sakkal Majalla" panose="02000000000000000000" pitchFamily="2" charset="-78"/>
                <a:cs typeface="Sakkal Majalla" panose="02000000000000000000" pitchFamily="2" charset="-78"/>
              </a:rPr>
              <a:t>، وصَفَ هَمّامٌ حِيالَ أُذُنَيْهِ، ثُمَّ التَحَفَ بثَوْبِهِ</a:t>
            </a:r>
            <a:r>
              <a:rPr lang="ar-SA" b="1" dirty="0">
                <a:solidFill>
                  <a:srgbClr val="FF0000"/>
                </a:solidFill>
                <a:latin typeface="Sakkal Majalla" panose="02000000000000000000" pitchFamily="2" charset="-78"/>
                <a:cs typeface="Sakkal Majalla" panose="02000000000000000000" pitchFamily="2" charset="-78"/>
              </a:rPr>
              <a:t>، ثُمَّ وضَعَ يَدَهُ </a:t>
            </a:r>
            <a:r>
              <a:rPr lang="ar-SA" b="1" dirty="0">
                <a:latin typeface="Sakkal Majalla" panose="02000000000000000000" pitchFamily="2" charset="-78"/>
                <a:cs typeface="Sakkal Majalla" panose="02000000000000000000" pitchFamily="2" charset="-78"/>
              </a:rPr>
              <a:t>اليُمْنى على اليُسْرى (رواه البخاري)</a:t>
            </a:r>
          </a:p>
          <a:p>
            <a:pPr marL="109728" indent="0" algn="r" rtl="1">
              <a:buNone/>
            </a:pPr>
            <a:r>
              <a:rPr lang="ar-SA" b="1" dirty="0">
                <a:latin typeface="Sakkal Majalla" panose="02000000000000000000" pitchFamily="2" charset="-78"/>
                <a:cs typeface="Sakkal Majalla" panose="02000000000000000000" pitchFamily="2" charset="-78"/>
              </a:rPr>
              <a:t>[عن مالك بن الحويرث:] أنَّ رَسولَ اللهِ ﷺ كانَ </a:t>
            </a:r>
            <a:r>
              <a:rPr lang="ar-SA" b="1" dirty="0">
                <a:solidFill>
                  <a:srgbClr val="FF0000"/>
                </a:solidFill>
                <a:latin typeface="Sakkal Majalla" panose="02000000000000000000" pitchFamily="2" charset="-78"/>
                <a:cs typeface="Sakkal Majalla" panose="02000000000000000000" pitchFamily="2" charset="-78"/>
              </a:rPr>
              <a:t>إذا كَبَّرَ رَفَعَ يَدَيْهِ حتّى يُحاذِيَ بهِما أُذُنَيْهِ</a:t>
            </a:r>
            <a:r>
              <a:rPr lang="ar-SA" b="1" dirty="0">
                <a:latin typeface="Sakkal Majalla" panose="02000000000000000000" pitchFamily="2" charset="-78"/>
                <a:cs typeface="Sakkal Majalla" panose="02000000000000000000" pitchFamily="2" charset="-78"/>
              </a:rPr>
              <a:t>، وإذا رَكَعَ رَفَعَ يَدَيْهِ حتّى يُحاذِيَ بهِما أُذُنَيْهِ، وإذا رَفَعَ رَأْسَهُ مِنَ الرُّكُوعِ فَقالَ: سَمِعَ اللَّهُ لِمَن حَمِدَهُ فَعَلَ مِثْلَ ذلكَ...مسلم (ت ٢٦١)</a:t>
            </a:r>
          </a:p>
          <a:p>
            <a:pPr marL="109728" indent="0" algn="r" rtl="1">
              <a:buNone/>
            </a:pPr>
            <a:endParaRPr lang="en-ID" b="1" dirty="0">
              <a:latin typeface="Sakkal Majalla" panose="02000000000000000000" pitchFamily="2" charset="-78"/>
              <a:cs typeface="Sakkal Majalla" panose="02000000000000000000" pitchFamily="2" charset="-78"/>
            </a:endParaRPr>
          </a:p>
          <a:p>
            <a:pPr marL="109728" indent="0">
              <a:buNone/>
            </a:pPr>
            <a:r>
              <a:rPr lang="en-ID" dirty="0"/>
              <a:t>5. </a:t>
            </a:r>
            <a:r>
              <a:rPr lang="en-ID" dirty="0" err="1"/>
              <a:t>Membaca</a:t>
            </a:r>
            <a:r>
              <a:rPr lang="en-ID" dirty="0"/>
              <a:t> </a:t>
            </a:r>
            <a:r>
              <a:rPr lang="en-ID" dirty="0" err="1"/>
              <a:t>doa</a:t>
            </a:r>
            <a:r>
              <a:rPr lang="en-ID" dirty="0"/>
              <a:t> </a:t>
            </a:r>
            <a:r>
              <a:rPr lang="en-ID" dirty="0" err="1"/>
              <a:t>iftitah</a:t>
            </a:r>
            <a:r>
              <a:rPr lang="en-ID" dirty="0"/>
              <a:t> </a:t>
            </a:r>
            <a:r>
              <a:rPr lang="en-ID" dirty="0" err="1"/>
              <a:t>secara</a:t>
            </a:r>
            <a:r>
              <a:rPr lang="en-ID" dirty="0"/>
              <a:t> Sir (</a:t>
            </a:r>
            <a:r>
              <a:rPr lang="en-ID" dirty="0" err="1"/>
              <a:t>lirih</a:t>
            </a:r>
            <a:r>
              <a:rPr lang="en-ID" dirty="0"/>
              <a:t>)</a:t>
            </a:r>
          </a:p>
          <a:p>
            <a:endParaRPr lang="en-ID" dirty="0"/>
          </a:p>
        </p:txBody>
      </p:sp>
    </p:spTree>
    <p:extLst>
      <p:ext uri="{BB962C8B-B14F-4D97-AF65-F5344CB8AC3E}">
        <p14:creationId xmlns:p14="http://schemas.microsoft.com/office/powerpoint/2010/main" val="4899435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562600"/>
          </a:xfrm>
          <a:ln>
            <a:solidFill>
              <a:srgbClr val="92D050"/>
            </a:solidFill>
          </a:ln>
        </p:spPr>
        <p:txBody>
          <a:bodyPr>
            <a:normAutofit/>
          </a:bodyPr>
          <a:lstStyle/>
          <a:p>
            <a:pPr>
              <a:buNone/>
            </a:pPr>
            <a:r>
              <a:rPr lang="id-ID" dirty="0"/>
              <a:t>6. Membaca ta</a:t>
            </a:r>
            <a:r>
              <a:rPr lang="en-US" dirty="0"/>
              <a:t>’</a:t>
            </a:r>
            <a:r>
              <a:rPr lang="id-ID" dirty="0"/>
              <a:t>awuz (isti</a:t>
            </a:r>
            <a:r>
              <a:rPr lang="en-US" dirty="0"/>
              <a:t>’</a:t>
            </a:r>
            <a:r>
              <a:rPr lang="id-ID" dirty="0"/>
              <a:t>az</a:t>
            </a:r>
            <a:r>
              <a:rPr lang="en-US" dirty="0"/>
              <a:t>d</a:t>
            </a:r>
            <a:r>
              <a:rPr lang="id-ID" dirty="0"/>
              <a:t>ah) secara sir,</a:t>
            </a:r>
          </a:p>
          <a:p>
            <a:pPr>
              <a:buNone/>
            </a:pPr>
            <a:endParaRPr lang="id-ID" dirty="0"/>
          </a:p>
          <a:p>
            <a:pPr>
              <a:buNone/>
            </a:pPr>
            <a:r>
              <a:rPr lang="id-ID" dirty="0"/>
              <a:t>7. Membaca basmalah secara jahar atau sir pada shalat dengan bacaan jahar dan secara sir pada salat dengan bacaan sir</a:t>
            </a:r>
          </a:p>
          <a:p>
            <a:pPr>
              <a:buNone/>
            </a:pPr>
            <a:endParaRPr lang="id-ID" dirty="0"/>
          </a:p>
          <a:p>
            <a:pPr>
              <a:buNone/>
            </a:pPr>
            <a:r>
              <a:rPr lang="id-ID" dirty="0"/>
              <a:t>8. Membaca surah Al Fatihah dan membaca “Amin”,</a:t>
            </a:r>
          </a:p>
          <a:p>
            <a:pPr>
              <a:buNone/>
            </a:pPr>
            <a:r>
              <a:rPr lang="id-ID" dirty="0"/>
              <a:t>9. Membaca Surah atau ayat Al-Qur’an</a:t>
            </a:r>
          </a:p>
          <a:p>
            <a:pPr>
              <a:buNone/>
            </a:pPr>
            <a:endParaRPr lang="id-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762000"/>
            <a:ext cx="8382000" cy="5867400"/>
          </a:xfrm>
          <a:ln>
            <a:solidFill>
              <a:srgbClr val="92D050"/>
            </a:solidFill>
          </a:ln>
        </p:spPr>
        <p:txBody>
          <a:bodyPr>
            <a:noAutofit/>
          </a:bodyPr>
          <a:lstStyle/>
          <a:p>
            <a:pPr>
              <a:buClr>
                <a:schemeClr val="tx1"/>
              </a:buClr>
              <a:buSzPct val="100000"/>
              <a:buNone/>
            </a:pPr>
            <a:r>
              <a:rPr lang="id-ID" sz="2400" dirty="0"/>
              <a:t>10. Mengangkat kedua tangan sambil membaca takbir seperti dalam takbiratul ihram, </a:t>
            </a:r>
            <a:r>
              <a:rPr lang="id-ID" sz="2400" b="1" dirty="0"/>
              <a:t>lalu rukuk </a:t>
            </a:r>
            <a:r>
              <a:rPr lang="id-ID" sz="2400" dirty="0"/>
              <a:t>(membugkukkan badan) seraya meluruskan punggung dengan tengkuk dan telapak tangan kanan memegang lutut kanan dan telapak tangan kiri memegang lutut kiri dengan jari-jari tangan agak direnggangkan sambil membaca doa;</a:t>
            </a:r>
          </a:p>
          <a:p>
            <a:pPr>
              <a:buClr>
                <a:schemeClr val="tx1"/>
              </a:buClr>
              <a:buSzPct val="100000"/>
              <a:buNone/>
            </a:pPr>
            <a:r>
              <a:rPr lang="id-ID" sz="2400" dirty="0"/>
              <a:t>11. Bangun dari rukuk </a:t>
            </a:r>
            <a:r>
              <a:rPr lang="id-ID" sz="2400" b="1" dirty="0"/>
              <a:t>seraya mengangkat kedua tangan seperti pada takbiratul ihram </a:t>
            </a:r>
            <a:r>
              <a:rPr lang="id-ID" sz="2400" dirty="0"/>
              <a:t>dengan membaca doa “samiallahu liman hamidahu” dan apabila telah berdiri tegak (iktidal), </a:t>
            </a:r>
            <a:r>
              <a:rPr lang="id-ID" sz="2400" b="1" dirty="0"/>
              <a:t>kedua tangan diluruskan ke bawah</a:t>
            </a:r>
            <a:r>
              <a:rPr lang="id-ID" sz="2400" dirty="0"/>
              <a:t>, lalu membaca doa, </a:t>
            </a:r>
            <a:endParaRPr lang="en-US" sz="24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1A69A9-818D-4A25-ADD5-2E0B1DC3A903}"/>
              </a:ext>
            </a:extLst>
          </p:cNvPr>
          <p:cNvSpPr>
            <a:spLocks noGrp="1"/>
          </p:cNvSpPr>
          <p:nvPr>
            <p:ph type="title"/>
          </p:nvPr>
        </p:nvSpPr>
        <p:spPr>
          <a:xfrm>
            <a:off x="457200" y="609600"/>
            <a:ext cx="8305800" cy="1477962"/>
          </a:xfrm>
          <a:ln>
            <a:solidFill>
              <a:srgbClr val="92D050"/>
            </a:solidFill>
          </a:ln>
        </p:spPr>
        <p:txBody>
          <a:bodyPr>
            <a:noAutofit/>
          </a:bodyPr>
          <a:lstStyle/>
          <a:p>
            <a:pPr marL="365760" lvl="0" indent="-256032">
              <a:spcBef>
                <a:spcPts val="400"/>
              </a:spcBef>
            </a:pPr>
            <a:r>
              <a:rPr lang="id-ID" sz="2000" dirty="0">
                <a:solidFill>
                  <a:srgbClr val="FFFF00"/>
                </a:solidFill>
                <a:effectLst/>
                <a:ea typeface="+mn-ea"/>
                <a:cs typeface="+mn-cs"/>
              </a:rPr>
              <a:t>Posisi tangan saat iktidal:</a:t>
            </a:r>
            <a:br>
              <a:rPr lang="id-ID" sz="2000" dirty="0">
                <a:solidFill>
                  <a:srgbClr val="FFFF00"/>
                </a:solidFill>
                <a:effectLst/>
                <a:ea typeface="+mn-ea"/>
                <a:cs typeface="+mn-cs"/>
              </a:rPr>
            </a:br>
            <a:r>
              <a:rPr lang="id-ID" sz="2000" dirty="0">
                <a:solidFill>
                  <a:srgbClr val="FFFF00"/>
                </a:solidFill>
                <a:effectLst/>
                <a:ea typeface="+mn-ea"/>
                <a:cs typeface="+mn-cs"/>
              </a:rPr>
              <a:t>Kedua tangan dalam posisi lurus kebawah, tidak digerakkan maupun digoyang-goyangkan, dan tidak pula dengan posisi bersedekap.</a:t>
            </a:r>
            <a:br>
              <a:rPr lang="en-US" sz="2000" dirty="0">
                <a:solidFill>
                  <a:srgbClr val="FFFF00"/>
                </a:solidFill>
                <a:effectLst/>
                <a:ea typeface="+mn-ea"/>
                <a:cs typeface="+mn-cs"/>
              </a:rPr>
            </a:br>
            <a:endParaRPr lang="en-ID" sz="2000" dirty="0">
              <a:solidFill>
                <a:srgbClr val="FFFF00"/>
              </a:solidFill>
            </a:endParaRPr>
          </a:p>
        </p:txBody>
      </p:sp>
      <p:sp>
        <p:nvSpPr>
          <p:cNvPr id="2" name="Content Placeholder 1">
            <a:extLst>
              <a:ext uri="{FF2B5EF4-FFF2-40B4-BE49-F238E27FC236}">
                <a16:creationId xmlns:a16="http://schemas.microsoft.com/office/drawing/2014/main" id="{2F89625C-FAD7-48DB-B8CF-715328911CB5}"/>
              </a:ext>
            </a:extLst>
          </p:cNvPr>
          <p:cNvSpPr>
            <a:spLocks noGrp="1"/>
          </p:cNvSpPr>
          <p:nvPr>
            <p:ph idx="1"/>
          </p:nvPr>
        </p:nvSpPr>
        <p:spPr>
          <a:xfrm>
            <a:off x="457200" y="2286000"/>
            <a:ext cx="8305800" cy="4254691"/>
          </a:xfrm>
          <a:ln>
            <a:solidFill>
              <a:srgbClr val="92D050"/>
            </a:solidFill>
          </a:ln>
        </p:spPr>
        <p:txBody>
          <a:bodyPr>
            <a:normAutofit fontScale="92500"/>
          </a:bodyPr>
          <a:lstStyle/>
          <a:p>
            <a:pPr marL="109728" indent="0">
              <a:buNone/>
            </a:pPr>
            <a:r>
              <a:rPr lang="en-US" sz="2400" dirty="0" err="1">
                <a:latin typeface="Sakkal Majalla" panose="02000000000000000000" pitchFamily="2" charset="-78"/>
                <a:cs typeface="Sakkal Majalla" panose="02000000000000000000" pitchFamily="2" charset="-78"/>
              </a:rPr>
              <a:t>Tidak</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ditemukan</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hadis,maqbul</a:t>
            </a:r>
            <a:r>
              <a:rPr lang="en-US" sz="2400" dirty="0">
                <a:latin typeface="Sakkal Majalla" panose="02000000000000000000" pitchFamily="2" charset="-78"/>
                <a:cs typeface="Sakkal Majalla" panose="02000000000000000000" pitchFamily="2" charset="-78"/>
              </a:rPr>
              <a:t> yang </a:t>
            </a:r>
            <a:r>
              <a:rPr lang="en-US" sz="2400" dirty="0" err="1">
                <a:latin typeface="Sakkal Majalla" panose="02000000000000000000" pitchFamily="2" charset="-78"/>
                <a:cs typeface="Sakkal Majalla" panose="02000000000000000000" pitchFamily="2" charset="-78"/>
              </a:rPr>
              <a:t>menjelaskan</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adanya</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kecuali</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hanya</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penafsiran</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terhadap</a:t>
            </a:r>
            <a:r>
              <a:rPr lang="en-US" sz="2400" dirty="0">
                <a:latin typeface="Sakkal Majalla" panose="02000000000000000000" pitchFamily="2" charset="-78"/>
                <a:cs typeface="Sakkal Majalla" panose="02000000000000000000" pitchFamily="2" charset="-78"/>
              </a:rPr>
              <a:t> </a:t>
            </a:r>
            <a:r>
              <a:rPr lang="en-US" sz="2400" dirty="0" err="1">
                <a:latin typeface="Sakkal Majalla" panose="02000000000000000000" pitchFamily="2" charset="-78"/>
                <a:cs typeface="Sakkal Majalla" panose="02000000000000000000" pitchFamily="2" charset="-78"/>
              </a:rPr>
              <a:t>hadis</a:t>
            </a:r>
            <a:r>
              <a:rPr lang="ar-SA" sz="2400" dirty="0">
                <a:latin typeface="Sakkal Majalla" panose="02000000000000000000" pitchFamily="2" charset="-78"/>
                <a:cs typeface="Sakkal Majalla" panose="02000000000000000000" pitchFamily="2" charset="-78"/>
              </a:rPr>
              <a:t> </a:t>
            </a:r>
            <a:r>
              <a:rPr lang="id-ID" sz="2400" dirty="0">
                <a:latin typeface="Sakkal Majalla" panose="02000000000000000000" pitchFamily="2" charset="-78"/>
                <a:cs typeface="Sakkal Majalla" panose="02000000000000000000" pitchFamily="2" charset="-78"/>
              </a:rPr>
              <a:t> Ubu Humaid al-Sa’idiy bahwasanya Nabi:</a:t>
            </a:r>
          </a:p>
          <a:p>
            <a:pPr marL="109728" indent="0" algn="r" rtl="1">
              <a:buNone/>
            </a:pPr>
            <a:r>
              <a:rPr lang="ar-SA" sz="2400" dirty="0">
                <a:solidFill>
                  <a:srgbClr val="FFC000"/>
                </a:solidFill>
                <a:latin typeface="Sakkal Majalla" panose="02000000000000000000" pitchFamily="2" charset="-78"/>
                <a:cs typeface="Sakkal Majalla" panose="02000000000000000000" pitchFamily="2" charset="-78"/>
              </a:rPr>
              <a:t>فإذا رفع رأسَه استوى حتى يعودَ كلُّ فَقارٍ مكانَه</a:t>
            </a:r>
            <a:endParaRPr lang="id-ID" sz="2400" dirty="0">
              <a:solidFill>
                <a:srgbClr val="FFC000"/>
              </a:solidFill>
              <a:latin typeface="Sakkal Majalla" panose="02000000000000000000" pitchFamily="2" charset="-78"/>
              <a:cs typeface="Sakkal Majalla" panose="02000000000000000000" pitchFamily="2" charset="-78"/>
            </a:endParaRPr>
          </a:p>
          <a:p>
            <a:pPr marL="109728" indent="0">
              <a:buNone/>
            </a:pPr>
            <a:r>
              <a:rPr lang="id-ID" sz="2400" dirty="0">
                <a:solidFill>
                  <a:srgbClr val="FFC000"/>
                </a:solidFill>
                <a:latin typeface="Sakkal Majalla" panose="02000000000000000000" pitchFamily="2" charset="-78"/>
                <a:cs typeface="Sakkal Majalla" panose="02000000000000000000" pitchFamily="2" charset="-78"/>
              </a:rPr>
              <a:t>Apabila mengangkat kepalanya, belaiu tegak lurus hingga setiap tulang kembali ke tempatnya. (HR. Bukhari, Ibn Majah dan al baihaqi) dalam redaksi al baihaqi yang lain: </a:t>
            </a:r>
            <a:r>
              <a:rPr lang="ar-SA" sz="2400" dirty="0">
                <a:solidFill>
                  <a:srgbClr val="FFC000"/>
                </a:solidFill>
                <a:latin typeface="Sakkal Majalla" panose="02000000000000000000" pitchFamily="2" charset="-78"/>
                <a:cs typeface="Sakkal Majalla" panose="02000000000000000000" pitchFamily="2" charset="-78"/>
              </a:rPr>
              <a:t> حتى يعود كل عظم منه إلى موضعه معتدلا </a:t>
            </a:r>
            <a:r>
              <a:rPr lang="id-ID" sz="2400" dirty="0">
                <a:solidFill>
                  <a:srgbClr val="FFC000"/>
                </a:solidFill>
                <a:latin typeface="Sakkal Majalla" panose="02000000000000000000" pitchFamily="2" charset="-78"/>
                <a:cs typeface="Sakkal Majalla" panose="02000000000000000000" pitchFamily="2" charset="-78"/>
              </a:rPr>
              <a:t> (hingga setiap tulangnya kembali ketempatnya secara proporsional). Hadis-hadis ini terkadang ditafsirkan kembali ke posisi semula dengan sedekap.</a:t>
            </a:r>
          </a:p>
          <a:p>
            <a:pPr marL="109728" indent="0">
              <a:buNone/>
            </a:pPr>
            <a:r>
              <a:rPr lang="id-ID" sz="2400" dirty="0">
                <a:latin typeface="Sakkal Majalla" panose="02000000000000000000" pitchFamily="2" charset="-78"/>
                <a:cs typeface="Sakkal Majalla" panose="02000000000000000000" pitchFamily="2" charset="-78"/>
              </a:rPr>
              <a:t>Memang terdapat HR Ahmad yg menyebutkanadanya sedekap ba’da iktidal:</a:t>
            </a:r>
          </a:p>
          <a:p>
            <a:pPr marL="109728" indent="0" algn="r" rtl="1">
              <a:buNone/>
            </a:pPr>
            <a:r>
              <a:rPr lang="ar-SA" sz="2400" dirty="0">
                <a:latin typeface="Sakkal Majalla" panose="02000000000000000000" pitchFamily="2" charset="-78"/>
                <a:cs typeface="Sakkal Majalla" panose="02000000000000000000" pitchFamily="2" charset="-78"/>
              </a:rPr>
              <a:t>[عن وائل بن حجر:] رَأيتُ النَّبيَّ ﷺ حين كبَّرَ، رفَعَ يَدَيْهِ حِذاءَ أُذُنَيْهِ، ثم حين ركَعَ، ثم حين قال: سمِعَ اللهُ لِمَن حَمِدَهُ، رفَعَ يَدَيْهِ، ورَأيتُهُ مُمسِكًا يَمينَهُ على شِمالِهِ في الصَّلاةِ، فلمّا جلَسَ حَلَّقَ بالوُسطى والإبهامِ</a:t>
            </a:r>
            <a:endParaRPr lang="en-ID"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244003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C3AACC-D562-45F5-AB97-EC30B15589AF}"/>
              </a:ext>
            </a:extLst>
          </p:cNvPr>
          <p:cNvSpPr>
            <a:spLocks noGrp="1"/>
          </p:cNvSpPr>
          <p:nvPr>
            <p:ph idx="1"/>
          </p:nvPr>
        </p:nvSpPr>
        <p:spPr>
          <a:xfrm>
            <a:off x="381000" y="838200"/>
            <a:ext cx="8458200" cy="5778691"/>
          </a:xfrm>
          <a:ln>
            <a:solidFill>
              <a:srgbClr val="92D050"/>
            </a:solidFill>
          </a:ln>
        </p:spPr>
        <p:txBody>
          <a:bodyPr>
            <a:noAutofit/>
          </a:bodyPr>
          <a:lstStyle/>
          <a:p>
            <a:pPr marL="109728" indent="0">
              <a:buNone/>
            </a:pPr>
            <a:r>
              <a:rPr lang="id-ID" sz="2400" dirty="0">
                <a:latin typeface="Sakkal Majalla" panose="02000000000000000000" pitchFamily="2" charset="-78"/>
                <a:cs typeface="Sakkal Majalla" panose="02000000000000000000" pitchFamily="2" charset="-78"/>
              </a:rPr>
              <a:t>Hadis garib karena hanya punya satu jalur dari abdullah bin waalid, dari Sufyan al-tsauri, dari Ashim bin Kulaib dari bapaknya, dari Wail bin Hujr ra. Selain sanad ‘Ashim daribapaknya ini sensirian dan menurit Ali ibn Madini bahwa bila sendirian maka hadisnya tidak bisa dijadikan hujjah, juga Abdullah bin walid bin maimun ini kotroversial. Ibn main mendaifkannya, al bUkhari fiihi nazhr, al Azdi hadis-hadisnya meragukan karena banyak salah duga, Ibn ‘Adi mengatakan bahwa hadis-hadis yang diriwayatkan dari at tsauri adalah garib dan munkar.</a:t>
            </a:r>
          </a:p>
          <a:p>
            <a:pPr marL="109728" indent="0">
              <a:buNone/>
            </a:pPr>
            <a:r>
              <a:rPr lang="id-ID" sz="2400" dirty="0">
                <a:latin typeface="Sakkal Majalla" panose="02000000000000000000" pitchFamily="2" charset="-78"/>
                <a:cs typeface="Sakkal Majalla" panose="02000000000000000000" pitchFamily="2" charset="-78"/>
              </a:rPr>
              <a:t>Matan hadis ini juga menyelesihi hadis yang sahih, seharusnya sedekap ini ini setelah takbiratul ihram sbgm HR Ibn Khuzaiah dari Wail ra:</a:t>
            </a:r>
            <a:endParaRPr lang="en-US" sz="2400" dirty="0">
              <a:latin typeface="Sakkal Majalla" panose="02000000000000000000" pitchFamily="2" charset="-78"/>
              <a:cs typeface="Sakkal Majalla" panose="02000000000000000000" pitchFamily="2" charset="-78"/>
            </a:endParaRPr>
          </a:p>
          <a:p>
            <a:pPr marL="109728" indent="0">
              <a:buNone/>
            </a:pPr>
            <a:r>
              <a:rPr lang="ar-SA" sz="3600" dirty="0">
                <a:latin typeface="Arabic Typesetting" panose="03020402040406030203" pitchFamily="66" charset="-78"/>
                <a:cs typeface="Arabic Typesetting" panose="03020402040406030203" pitchFamily="66" charset="-78"/>
              </a:rPr>
              <a:t> كنت فيمن أتى النبي - صلى الله عليه وسلم - ، فقلت : لأنظرن إلى صلاة رسول الله كيف [ ص: 272 ] يصلي ، فرأيته حين كبر رفع يديه حتى حاذتا أذنيه ، ثم ضرب بيمينه على شماله فأمسكها </a:t>
            </a:r>
            <a:endParaRPr lang="en-ID" sz="36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7910375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626291"/>
          </a:xfrm>
          <a:ln>
            <a:solidFill>
              <a:srgbClr val="92D050"/>
            </a:solidFill>
          </a:ln>
        </p:spPr>
        <p:txBody>
          <a:bodyPr>
            <a:normAutofit/>
          </a:bodyPr>
          <a:lstStyle/>
          <a:p>
            <a:pPr>
              <a:buNone/>
            </a:pPr>
            <a:endParaRPr lang="id-ID" dirty="0"/>
          </a:p>
          <a:p>
            <a:pPr>
              <a:buNone/>
            </a:pPr>
            <a:r>
              <a:rPr lang="id-ID" dirty="0"/>
              <a:t>12. Membaca takbir (tanpa mengangkat tangan) lalu sujud dengan cara:</a:t>
            </a:r>
          </a:p>
          <a:p>
            <a:pPr marL="624078" indent="-514350">
              <a:buAutoNum type="alphaLcPeriod"/>
            </a:pPr>
            <a:r>
              <a:rPr lang="id-ID" dirty="0"/>
              <a:t>Meletakkan kedua lutut ditempat sujud dan telapak kaki ditegakkan dengan menekukkan jari-jari kaki ke arah kiblat,</a:t>
            </a:r>
          </a:p>
          <a:p>
            <a:pPr marL="624078" indent="-514350">
              <a:buAutoNum type="alphaLcPeriod"/>
            </a:pPr>
            <a:r>
              <a:rPr lang="id-ID" dirty="0"/>
              <a:t>Meletakkan kedua tangan, dahi dan hidung di tempat sujud</a:t>
            </a:r>
          </a:p>
          <a:p>
            <a:pPr marL="624078" indent="-514350">
              <a:buAutoNum type="alphaLcPeriod"/>
            </a:pPr>
            <a:r>
              <a:rPr lang="id-ID" dirty="0"/>
              <a:t>Merengggangkan kedua jari sejajar bahu serta merapatkan jari-jari tangan dan tidak digenggamkan, </a:t>
            </a:r>
          </a:p>
          <a:p>
            <a:pPr>
              <a:buNone/>
            </a:pP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C1D82D-26DD-42EE-8A59-7A982470E525}"/>
              </a:ext>
            </a:extLst>
          </p:cNvPr>
          <p:cNvSpPr>
            <a:spLocks noGrp="1"/>
          </p:cNvSpPr>
          <p:nvPr>
            <p:ph type="title"/>
          </p:nvPr>
        </p:nvSpPr>
        <p:spPr>
          <a:xfrm>
            <a:off x="457200" y="685800"/>
            <a:ext cx="7467600" cy="1143000"/>
          </a:xfrm>
          <a:ln>
            <a:solidFill>
              <a:schemeClr val="accent4">
                <a:lumMod val="20000"/>
                <a:lumOff val="80000"/>
              </a:schemeClr>
            </a:solidFill>
          </a:ln>
        </p:spPr>
        <p:txBody>
          <a:bodyPr/>
          <a:lstStyle/>
          <a:p>
            <a:r>
              <a:rPr lang="id-ID" dirty="0">
                <a:solidFill>
                  <a:srgbClr val="FFFF00"/>
                </a:solidFill>
              </a:rPr>
              <a:t>Tata cara sujud</a:t>
            </a:r>
            <a:endParaRPr lang="en-ID" dirty="0">
              <a:solidFill>
                <a:srgbClr val="FFFF00"/>
              </a:solidFill>
            </a:endParaRPr>
          </a:p>
        </p:txBody>
      </p:sp>
      <p:sp>
        <p:nvSpPr>
          <p:cNvPr id="2" name="Content Placeholder 1">
            <a:extLst>
              <a:ext uri="{FF2B5EF4-FFF2-40B4-BE49-F238E27FC236}">
                <a16:creationId xmlns:a16="http://schemas.microsoft.com/office/drawing/2014/main" id="{C013FD91-5492-4AA0-AC9C-218563803E17}"/>
              </a:ext>
            </a:extLst>
          </p:cNvPr>
          <p:cNvSpPr>
            <a:spLocks noGrp="1"/>
          </p:cNvSpPr>
          <p:nvPr>
            <p:ph idx="1"/>
          </p:nvPr>
        </p:nvSpPr>
        <p:spPr>
          <a:xfrm>
            <a:off x="457200" y="1905000"/>
            <a:ext cx="7467600" cy="4525963"/>
          </a:xfrm>
          <a:ln>
            <a:solidFill>
              <a:srgbClr val="FFC000"/>
            </a:solidFill>
          </a:ln>
        </p:spPr>
        <p:txBody>
          <a:bodyPr>
            <a:normAutofit/>
          </a:bodyPr>
          <a:lstStyle/>
          <a:p>
            <a:r>
              <a:rPr lang="id-ID" sz="3200" dirty="0"/>
              <a:t>A. Membaca takbir (tanpa mengangkat kedua tangan) ketika mulai bergerak untuk melakukan sujud. </a:t>
            </a:r>
          </a:p>
          <a:p>
            <a:pPr algn="r" rtl="1"/>
            <a:r>
              <a:rPr lang="ar-SA" sz="4000" dirty="0">
                <a:latin typeface="Sakkal Majalla" panose="02000000000000000000" pitchFamily="2" charset="-78"/>
                <a:cs typeface="Sakkal Majalla" panose="02000000000000000000" pitchFamily="2" charset="-78"/>
              </a:rPr>
              <a:t>ثم يكبر حين يهوى ساجدا</a:t>
            </a:r>
          </a:p>
          <a:p>
            <a:pPr algn="r" rtl="1"/>
            <a:endParaRPr lang="en-ID" sz="40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896923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142C10-0CEC-4DE5-86A4-5B0DC64E9E88}"/>
              </a:ext>
            </a:extLst>
          </p:cNvPr>
          <p:cNvSpPr>
            <a:spLocks noGrp="1"/>
          </p:cNvSpPr>
          <p:nvPr>
            <p:ph idx="1"/>
          </p:nvPr>
        </p:nvSpPr>
        <p:spPr>
          <a:xfrm>
            <a:off x="228600" y="304800"/>
            <a:ext cx="8686800" cy="6324600"/>
          </a:xfrm>
          <a:ln>
            <a:solidFill>
              <a:srgbClr val="92D050"/>
            </a:solidFill>
          </a:ln>
        </p:spPr>
        <p:txBody>
          <a:bodyPr>
            <a:normAutofit fontScale="92500" lnSpcReduction="10000"/>
          </a:bodyPr>
          <a:lstStyle/>
          <a:p>
            <a:pPr marL="109728" indent="0">
              <a:buNone/>
            </a:pPr>
            <a:r>
              <a:rPr lang="id-ID" sz="2600" dirty="0">
                <a:latin typeface="Sakkal Majalla" panose="02000000000000000000" pitchFamily="2" charset="-78"/>
                <a:cs typeface="Sakkal Majalla" panose="02000000000000000000" pitchFamily="2" charset="-78"/>
              </a:rPr>
              <a:t>b. </a:t>
            </a:r>
            <a:r>
              <a:rPr lang="id-ID" sz="2600" b="1" dirty="0">
                <a:latin typeface="Sakkal Majalla" panose="02000000000000000000" pitchFamily="2" charset="-78"/>
                <a:cs typeface="Sakkal Majalla" panose="02000000000000000000" pitchFamily="2" charset="-78"/>
              </a:rPr>
              <a:t>Meletakkan kedua lutut sebelum kedua tangan</a:t>
            </a:r>
            <a:r>
              <a:rPr lang="id-ID" sz="2600" dirty="0">
                <a:latin typeface="Sakkal Majalla" panose="02000000000000000000" pitchFamily="2" charset="-78"/>
                <a:cs typeface="Sakkal Majalla" panose="02000000000000000000" pitchFamily="2" charset="-78"/>
              </a:rPr>
              <a:t>. Hal ini didasarkan pada hadis Wail bin Hujr:</a:t>
            </a:r>
          </a:p>
          <a:p>
            <a:pPr algn="r" rtl="1"/>
            <a:r>
              <a:rPr lang="ar-SA" sz="2600" dirty="0">
                <a:latin typeface="Sakkal Majalla" panose="02000000000000000000" pitchFamily="2" charset="-78"/>
                <a:cs typeface="Sakkal Majalla" panose="02000000000000000000" pitchFamily="2" charset="-78"/>
              </a:rPr>
              <a:t>[عن وائل بن حجر:] رأيتُ رسولَ اللهِ ﷺ إذا سجَد يضَعُ رُكبتَيهِ قبلَ يدَيهِ وإذا نهَض رفَع يدَيهِ قبلَ رُكبتَيهِ (رواه الترمذي والنسائي وأبو داود)</a:t>
            </a:r>
          </a:p>
          <a:p>
            <a:pPr marL="109728" indent="0" rtl="1">
              <a:buNone/>
            </a:pPr>
            <a:r>
              <a:rPr lang="id-ID" sz="2600" dirty="0">
                <a:latin typeface="Sakkal Majalla" panose="02000000000000000000" pitchFamily="2" charset="-78"/>
                <a:cs typeface="Sakkal Majalla" panose="02000000000000000000" pitchFamily="2" charset="-78"/>
              </a:rPr>
              <a:t>Hadis Hasan semuanya melalui Syariik bin Abdillah dari ‘Ashim bin Kulaib dari bapaknya dari Wail bin Hujr. Menurut albani hadis ini dhaif karena disamping syarik banyak kesalahannya ini sendirian dan ashim bermasalah, juga bertentangan dengan hadis sahih riwayat abu Hurairah yng menuntun untuk meletakkan kedua taangan lebih dahulu dari pada kedua lutut (silsilah al dhaifah 2/426)</a:t>
            </a:r>
          </a:p>
          <a:p>
            <a:pPr marL="109728" indent="0" rtl="1">
              <a:buNone/>
            </a:pPr>
            <a:r>
              <a:rPr lang="id-ID" sz="2600" dirty="0">
                <a:latin typeface="Sakkal Majalla" panose="02000000000000000000" pitchFamily="2" charset="-78"/>
                <a:cs typeface="Sakkal Majalla" panose="02000000000000000000" pitchFamily="2" charset="-78"/>
              </a:rPr>
              <a:t>Syarik menurut Ahmad Jujur, ibn Hibban Jujur terpercaya, abu dawud, terpercaya namun kadang salah, abu harim al razi dan Ibn Hajar jujur namun cukup banyak kesalahannya.</a:t>
            </a:r>
          </a:p>
          <a:p>
            <a:pPr marL="109728" indent="0" rtl="1">
              <a:buNone/>
            </a:pPr>
            <a:r>
              <a:rPr lang="id-ID" sz="2600" dirty="0">
                <a:latin typeface="Sakkal Majalla" panose="02000000000000000000" pitchFamily="2" charset="-78"/>
                <a:cs typeface="Sakkal Majalla" panose="02000000000000000000" pitchFamily="2" charset="-78"/>
              </a:rPr>
              <a:t>Turmudzi mengatakan bahwa hadis ini hasan, padahal Ali ib Madini memberikan cacatan penting tentang jalur ‘Ashim bahwa BILA SENDIRIAN maka hadisnya tidak dpt dijadikan hujjah. Tetapi ternyata dalam sunan Abu Dawud 383, selain menyebutkan jalur Syarik dst juga menyebutkan hadis senada:</a:t>
            </a:r>
          </a:p>
          <a:p>
            <a:pPr marL="109728" indent="0" algn="r" rtl="1">
              <a:buNone/>
            </a:pPr>
            <a:r>
              <a:rPr lang="ar-SA" dirty="0">
                <a:solidFill>
                  <a:srgbClr val="FFFF00"/>
                </a:solidFill>
                <a:latin typeface="Arabic Typesetting" panose="03020402040406030203" pitchFamily="66" charset="-78"/>
                <a:cs typeface="Arabic Typesetting" panose="03020402040406030203" pitchFamily="66" charset="-78"/>
              </a:rPr>
              <a:t>[عن وائل بن حجر:] فلمّا سجَد وقَعَتا رُكْبتاهُ إلى الأرضِ قبلَ أنْ تَقَعا كَفّاه</a:t>
            </a:r>
            <a:endParaRPr lang="id-ID" dirty="0">
              <a:solidFill>
                <a:srgbClr val="FFFF00"/>
              </a:solidFill>
              <a:latin typeface="Arabic Typesetting" panose="03020402040406030203" pitchFamily="66" charset="-78"/>
              <a:cs typeface="Arabic Typesetting" panose="03020402040406030203" pitchFamily="66" charset="-78"/>
            </a:endParaRPr>
          </a:p>
          <a:p>
            <a:pPr marL="109728" indent="0" rtl="1">
              <a:buNone/>
            </a:pPr>
            <a:endParaRPr lang="en-ID" dirty="0"/>
          </a:p>
        </p:txBody>
      </p:sp>
    </p:spTree>
    <p:extLst>
      <p:ext uri="{BB962C8B-B14F-4D97-AF65-F5344CB8AC3E}">
        <p14:creationId xmlns:p14="http://schemas.microsoft.com/office/powerpoint/2010/main" val="18575523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CB0E3B-31C9-4922-8CB2-CF58D19D25D4}"/>
              </a:ext>
            </a:extLst>
          </p:cNvPr>
          <p:cNvSpPr>
            <a:spLocks noGrp="1"/>
          </p:cNvSpPr>
          <p:nvPr>
            <p:ph idx="1"/>
          </p:nvPr>
        </p:nvSpPr>
        <p:spPr>
          <a:xfrm>
            <a:off x="304800" y="533400"/>
            <a:ext cx="8382000" cy="5854891"/>
          </a:xfrm>
          <a:ln>
            <a:solidFill>
              <a:srgbClr val="FFFF00"/>
            </a:solidFill>
          </a:ln>
        </p:spPr>
        <p:txBody>
          <a:bodyPr>
            <a:noAutofit/>
          </a:bodyPr>
          <a:lstStyle/>
          <a:p>
            <a:pPr marL="109728" indent="0">
              <a:buNone/>
            </a:pPr>
            <a:r>
              <a:rPr lang="id-ID" sz="2400" dirty="0">
                <a:latin typeface="Sakkal Majalla" panose="02000000000000000000" pitchFamily="2" charset="-78"/>
                <a:cs typeface="Sakkal Majalla" panose="02000000000000000000" pitchFamily="2" charset="-78"/>
              </a:rPr>
              <a:t>Maka tatkala sujud. Beliau meletakkan kedua lututnya ke tanah sebelum meletakkan kedua telak tangannya.</a:t>
            </a:r>
          </a:p>
          <a:p>
            <a:pPr marL="109728" indent="0">
              <a:buNone/>
            </a:pPr>
            <a:r>
              <a:rPr lang="id-ID" sz="2400" dirty="0">
                <a:latin typeface="Sakkal Majalla" panose="02000000000000000000" pitchFamily="2" charset="-78"/>
                <a:cs typeface="Sakkal Majalla" panose="02000000000000000000" pitchFamily="2" charset="-78"/>
              </a:rPr>
              <a:t>Hadis ini melalui Hammam, dari muhammad bin juhadah, dari Abd jabbar bin Wail (w.112 H). Dari bapaknya dengan sanad bersambung. Meskipun Abd Jabbar tidak mendengar langsung dari Wail bapaknya karena wail wafat ketika ia masih kecil, namun ia mendengar hadis Wail melalui keluarhganya, seperti Alqamah kakaknya, Ummi yahya ibunya dan pengasuhnya (lihat Ibn hajar, tahdzib, 6/95).</a:t>
            </a:r>
          </a:p>
          <a:p>
            <a:pPr marL="109728" indent="0">
              <a:buNone/>
            </a:pPr>
            <a:r>
              <a:rPr lang="id-ID" sz="2400" dirty="0">
                <a:latin typeface="Sakkal Majalla" panose="02000000000000000000" pitchFamily="2" charset="-78"/>
                <a:cs typeface="Sakkal Majalla" panose="02000000000000000000" pitchFamily="2" charset="-78"/>
              </a:rPr>
              <a:t>Hadis senada juga diriwayatkan al Daraqutni melalui Ashim al-Ahwal dari Anas ra. Al hasil hadis ini bisa dijadikan hujjah karena adanya jalur lain yh menjadi saksi pendukungnya.</a:t>
            </a:r>
          </a:p>
          <a:p>
            <a:pPr marL="109728" indent="0">
              <a:buNone/>
            </a:pPr>
            <a:endParaRPr lang="en-ID"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793456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C52793-A4E9-4F48-8C20-D281BC099356}"/>
              </a:ext>
            </a:extLst>
          </p:cNvPr>
          <p:cNvSpPr>
            <a:spLocks noGrp="1"/>
          </p:cNvSpPr>
          <p:nvPr>
            <p:ph idx="1"/>
          </p:nvPr>
        </p:nvSpPr>
        <p:spPr>
          <a:xfrm>
            <a:off x="457200" y="304800"/>
            <a:ext cx="8229600" cy="6324600"/>
          </a:xfrm>
          <a:ln>
            <a:solidFill>
              <a:srgbClr val="92D050"/>
            </a:solidFill>
          </a:ln>
        </p:spPr>
        <p:txBody>
          <a:bodyPr>
            <a:noAutofit/>
          </a:bodyPr>
          <a:lstStyle/>
          <a:p>
            <a:r>
              <a:rPr lang="id-ID" sz="2000" dirty="0">
                <a:latin typeface="Sakkal Majalla" panose="02000000000000000000" pitchFamily="2" charset="-78"/>
                <a:cs typeface="Sakkal Majalla" panose="02000000000000000000" pitchFamily="2" charset="-78"/>
              </a:rPr>
              <a:t>Adapaun hadis riwayat Abu Hurairah:</a:t>
            </a:r>
            <a:endParaRPr lang="ar-SA" sz="2000" dirty="0">
              <a:latin typeface="Sakkal Majalla" panose="02000000000000000000" pitchFamily="2" charset="-78"/>
              <a:cs typeface="Sakkal Majalla" panose="02000000000000000000" pitchFamily="2" charset="-78"/>
            </a:endParaRPr>
          </a:p>
          <a:p>
            <a:pPr algn="r" rtl="1"/>
            <a:r>
              <a:rPr lang="ar-SA" sz="2000" dirty="0">
                <a:latin typeface="Sakkal Majalla" panose="02000000000000000000" pitchFamily="2" charset="-78"/>
                <a:cs typeface="Sakkal Majalla" panose="02000000000000000000" pitchFamily="2" charset="-78"/>
              </a:rPr>
              <a:t>[عن أبي هريرة:] إذا سَجدَ أحدُكم فلا يَبركُ كما يَبركُ البعيرُ، وليضع يَديه قبل رُكبَتيه</a:t>
            </a:r>
          </a:p>
          <a:p>
            <a:pPr algn="l"/>
            <a:r>
              <a:rPr lang="id-ID" sz="2000" dirty="0">
                <a:latin typeface="Sakkal Majalla" panose="02000000000000000000" pitchFamily="2" charset="-78"/>
                <a:cs typeface="Sakkal Majalla" panose="02000000000000000000" pitchFamily="2" charset="-78"/>
              </a:rPr>
              <a:t>(HR. Abu Dawud, al nasai, Ahmad, al Darimi)</a:t>
            </a:r>
          </a:p>
          <a:p>
            <a:pPr algn="l"/>
            <a:r>
              <a:rPr lang="id-ID" sz="2000" dirty="0">
                <a:latin typeface="Sakkal Majalla" panose="02000000000000000000" pitchFamily="2" charset="-78"/>
                <a:cs typeface="Sakkal Majalla" panose="02000000000000000000" pitchFamily="2" charset="-78"/>
              </a:rPr>
              <a:t>Menurut Turmudzi hadis ini gharib karena semua periwayat hadi ini melaui Muhammad bin Abdullah bin hasan (w.145) dari Abu al-zinad (w.130), dari al-A’raj dari Abu Hurairah.</a:t>
            </a:r>
          </a:p>
          <a:p>
            <a:pPr algn="l"/>
            <a:r>
              <a:rPr lang="id-ID" sz="2000" dirty="0">
                <a:latin typeface="Sakkal Majalla" panose="02000000000000000000" pitchFamily="2" charset="-78"/>
                <a:cs typeface="Sakkal Majalla" panose="02000000000000000000" pitchFamily="2" charset="-78"/>
              </a:rPr>
              <a:t>Al Bukhari dalam al-tarikh al-kabir mengatakan tidak mengetahui persis apakah muhammad bin Abdullah mendengar hadis dari abu al-Zinad. Tetapi melhat keduanya hidup sezaman dan sama-ama orang madinah maka diduga kuat mereka bertemu.</a:t>
            </a:r>
          </a:p>
          <a:p>
            <a:pPr algn="l"/>
            <a:r>
              <a:rPr lang="id-ID" sz="2000" dirty="0">
                <a:latin typeface="Sakkal Majalla" panose="02000000000000000000" pitchFamily="2" charset="-78"/>
                <a:cs typeface="Sakkal Majalla" panose="02000000000000000000" pitchFamily="2" charset="-78"/>
              </a:rPr>
              <a:t>Yang menjadi masalah sebenarnya adalah dua periwayat yang meriwayatkan hadis dari </a:t>
            </a:r>
            <a:r>
              <a:rPr lang="id-ID" sz="2000" dirty="0">
                <a:solidFill>
                  <a:srgbClr val="FF0000"/>
                </a:solidFill>
                <a:latin typeface="Sakkal Majalla" panose="02000000000000000000" pitchFamily="2" charset="-78"/>
                <a:cs typeface="Sakkal Majalla" panose="02000000000000000000" pitchFamily="2" charset="-78"/>
              </a:rPr>
              <a:t>Muhammad bin Abdil Aziz bin Muhammad bin Ubaid al-Darawurdi</a:t>
            </a:r>
            <a:r>
              <a:rPr lang="id-ID" sz="2000" dirty="0">
                <a:latin typeface="Sakkal Majalla" panose="02000000000000000000" pitchFamily="2" charset="-78"/>
                <a:cs typeface="Sakkal Majalla" panose="02000000000000000000" pitchFamily="2" charset="-78"/>
              </a:rPr>
              <a:t> (w.187) dan </a:t>
            </a:r>
            <a:r>
              <a:rPr lang="id-ID" sz="2000" dirty="0">
                <a:solidFill>
                  <a:srgbClr val="FF0000"/>
                </a:solidFill>
                <a:latin typeface="Sakkal Majalla" panose="02000000000000000000" pitchFamily="2" charset="-78"/>
                <a:cs typeface="Sakkal Majalla" panose="02000000000000000000" pitchFamily="2" charset="-78"/>
              </a:rPr>
              <a:t>Abdullah bin Nafi al-Shaaigh</a:t>
            </a:r>
            <a:r>
              <a:rPr lang="id-ID" sz="2000" dirty="0">
                <a:latin typeface="Sakkal Majalla" panose="02000000000000000000" pitchFamily="2" charset="-78"/>
                <a:cs typeface="Sakkal Majalla" panose="02000000000000000000" pitchFamily="2" charset="-78"/>
              </a:rPr>
              <a:t> (w.206).</a:t>
            </a:r>
          </a:p>
          <a:p>
            <a:pPr algn="l"/>
            <a:r>
              <a:rPr lang="id-ID" sz="2000" dirty="0">
                <a:latin typeface="Sakkal Majalla" panose="02000000000000000000" pitchFamily="2" charset="-78"/>
                <a:cs typeface="Sakkal Majalla" panose="02000000000000000000" pitchFamily="2" charset="-78"/>
              </a:rPr>
              <a:t>Menurut al-Thabrani: banyak hadis al-Darawurdi yang bermasalah (al-thabaqat al Kubra: 5/4424)</a:t>
            </a:r>
          </a:p>
          <a:p>
            <a:pPr algn="l"/>
            <a:r>
              <a:rPr lang="id-ID" sz="2000" dirty="0">
                <a:latin typeface="Sakkal Majalla" panose="02000000000000000000" pitchFamily="2" charset="-78"/>
                <a:cs typeface="Sakkal Majalla" panose="02000000000000000000" pitchFamily="2" charset="-78"/>
              </a:rPr>
              <a:t>Ahmad dan Abu dzur’ah: hafalannya buruk, meragukan dan kadang kebolak-balik dalam meriwayatkan hadis.</a:t>
            </a:r>
          </a:p>
          <a:p>
            <a:pPr algn="l"/>
            <a:r>
              <a:rPr lang="id-ID" sz="2000" dirty="0">
                <a:latin typeface="Sakkal Majalla" panose="02000000000000000000" pitchFamily="2" charset="-78"/>
                <a:cs typeface="Sakkal Majalla" panose="02000000000000000000" pitchFamily="2" charset="-78"/>
              </a:rPr>
              <a:t>Al-Nasai menilainya bukan orang kuat, tapi di waktu lain ia dan Ibn Main juga menilaianya tidak ada masalah dengannya (Ibn hajar, tahdzib 6/315)</a:t>
            </a:r>
            <a:endParaRPr lang="en-ID" sz="20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70726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39195D-A34E-4609-87C6-ACFCC4D24DD6}"/>
              </a:ext>
            </a:extLst>
          </p:cNvPr>
          <p:cNvSpPr>
            <a:spLocks noGrp="1"/>
          </p:cNvSpPr>
          <p:nvPr>
            <p:ph idx="1"/>
          </p:nvPr>
        </p:nvSpPr>
        <p:spPr>
          <a:xfrm>
            <a:off x="457200" y="762000"/>
            <a:ext cx="8229600" cy="5702491"/>
          </a:xfrm>
          <a:ln>
            <a:solidFill>
              <a:srgbClr val="92D050"/>
            </a:solidFill>
          </a:ln>
        </p:spPr>
        <p:txBody>
          <a:bodyPr>
            <a:normAutofit/>
          </a:bodyPr>
          <a:lstStyle/>
          <a:p>
            <a:r>
              <a:rPr lang="id-ID" sz="2400" dirty="0">
                <a:latin typeface="Sakkal Majalla" panose="02000000000000000000" pitchFamily="2" charset="-78"/>
                <a:cs typeface="Sakkal Majalla" panose="02000000000000000000" pitchFamily="2" charset="-78"/>
              </a:rPr>
              <a:t>Adapun Abdullah bin Nafi’, menurut Ahmad adalah murid fanatik imam malik. Ia bukan ahli hadis, tetapi pembela imam malik/</a:t>
            </a:r>
          </a:p>
          <a:p>
            <a:r>
              <a:rPr lang="id-ID" sz="2400" dirty="0">
                <a:latin typeface="Sakkal Majalla" panose="02000000000000000000" pitchFamily="2" charset="-78"/>
                <a:cs typeface="Sakkal Majalla" panose="02000000000000000000" pitchFamily="2" charset="-78"/>
              </a:rPr>
              <a:t>Abu hatim menilai hafalannya lemah tapi tulisannya lebih sahih dari pada hapalnnya.</a:t>
            </a:r>
          </a:p>
          <a:p>
            <a:r>
              <a:rPr lang="id-ID" sz="2400" dirty="0">
                <a:latin typeface="Sakkal Majalla" panose="02000000000000000000" pitchFamily="2" charset="-78"/>
                <a:cs typeface="Sakkal Majalla" panose="02000000000000000000" pitchFamily="2" charset="-78"/>
              </a:rPr>
              <a:t>Al Bukhari menilai ada masalah dalam hapalannya, tapi Ibn Ma’im menilainya Tsiqah dan Abu Dzur’ah serta al-Nasai menilainya tidak ada masalah dengannya (lihat Ibn Abi hatim, al-Jarh wa al-Ta’dil, al Kasyf, suyar a’laam Nubala</a:t>
            </a:r>
            <a:r>
              <a:rPr lang="id-ID" sz="2400" b="1" dirty="0">
                <a:latin typeface="Sakkal Majalla" panose="02000000000000000000" pitchFamily="2" charset="-78"/>
                <a:cs typeface="Sakkal Majalla" panose="02000000000000000000" pitchFamily="2" charset="-78"/>
              </a:rPr>
              <a:t>. ringkasnya sanadnya bermasalah dan menyendiri sehingga maksimal sanad hadis ini hasan gharib.</a:t>
            </a:r>
          </a:p>
          <a:p>
            <a:r>
              <a:rPr lang="id-ID" sz="2400" dirty="0">
                <a:latin typeface="Sakkal Majalla" panose="02000000000000000000" pitchFamily="2" charset="-78"/>
                <a:cs typeface="Sakkal Majalla" panose="02000000000000000000" pitchFamily="2" charset="-78"/>
              </a:rPr>
              <a:t>Menurut Ibn al-Qayyim bahwa matan hadis Abu Hurairah ini kacau dan ada kesalahan (wahm) yanfg dilakukan sebagian periwayatnya yang kurang baik hapalannya sehingga terjadi syadz (kejanggalan) berupa keterbalikan (maqlub) dan ketidaksingkronan pada kalimat awal dengan kalimat akhir.</a:t>
            </a:r>
          </a:p>
          <a:p>
            <a:endParaRPr lang="en-ID" dirty="0"/>
          </a:p>
        </p:txBody>
      </p:sp>
    </p:spTree>
    <p:extLst>
      <p:ext uri="{BB962C8B-B14F-4D97-AF65-F5344CB8AC3E}">
        <p14:creationId xmlns:p14="http://schemas.microsoft.com/office/powerpoint/2010/main" val="6173722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838200"/>
            <a:ext cx="8229600" cy="5550091"/>
          </a:xfrm>
          <a:ln>
            <a:solidFill>
              <a:srgbClr val="00B0F0"/>
            </a:solidFill>
          </a:ln>
        </p:spPr>
        <p:txBody>
          <a:bodyPr/>
          <a:lstStyle/>
          <a:p>
            <a:r>
              <a:rPr lang="en-US" sz="2800" dirty="0">
                <a:solidFill>
                  <a:srgbClr val="FFFF00"/>
                </a:solidFill>
              </a:rPr>
              <a:t>: </a:t>
            </a:r>
            <a:r>
              <a:rPr lang="en-US" sz="2800" b="1" dirty="0">
                <a:solidFill>
                  <a:srgbClr val="FFFF00"/>
                </a:solidFill>
              </a:rPr>
              <a:t>"</a:t>
            </a:r>
            <a:r>
              <a:rPr lang="en-US" sz="2800" b="1" dirty="0" err="1">
                <a:solidFill>
                  <a:srgbClr val="FFFF00"/>
                </a:solidFill>
              </a:rPr>
              <a:t>Subha-nakalla-humma</a:t>
            </a:r>
            <a:r>
              <a:rPr lang="en-US" sz="2800" b="1" dirty="0">
                <a:solidFill>
                  <a:srgbClr val="FFFF00"/>
                </a:solidFill>
              </a:rPr>
              <a:t> </a:t>
            </a:r>
            <a:r>
              <a:rPr lang="en-US" sz="2800" b="1" dirty="0" err="1">
                <a:solidFill>
                  <a:srgbClr val="FFFF00"/>
                </a:solidFill>
              </a:rPr>
              <a:t>rabbana</a:t>
            </a:r>
            <a:r>
              <a:rPr lang="en-US" sz="2800" b="1" dirty="0">
                <a:solidFill>
                  <a:srgbClr val="FFFF00"/>
                </a:solidFill>
              </a:rPr>
              <a:t>- </a:t>
            </a:r>
            <a:r>
              <a:rPr lang="en-US" sz="2800" b="1" dirty="0" err="1">
                <a:solidFill>
                  <a:srgbClr val="FFFF00"/>
                </a:solidFill>
              </a:rPr>
              <a:t>wa</a:t>
            </a:r>
            <a:r>
              <a:rPr lang="en-US" sz="2800" b="1" dirty="0">
                <a:solidFill>
                  <a:srgbClr val="FFFF00"/>
                </a:solidFill>
              </a:rPr>
              <a:t> </a:t>
            </a:r>
            <a:r>
              <a:rPr lang="en-US" sz="2800" b="1" dirty="0" err="1">
                <a:solidFill>
                  <a:srgbClr val="FFFF00"/>
                </a:solidFill>
              </a:rPr>
              <a:t>bihamdikalla-hummaghfirli</a:t>
            </a:r>
            <a:r>
              <a:rPr lang="en-US" sz="2800" b="1" dirty="0">
                <a:solidFill>
                  <a:srgbClr val="FFFF00"/>
                </a:solidFill>
              </a:rPr>
              <a:t>.“</a:t>
            </a:r>
            <a:endParaRPr lang="id-ID" sz="2800" b="1" dirty="0">
              <a:solidFill>
                <a:srgbClr val="FFFF00"/>
              </a:solidFill>
            </a:endParaRPr>
          </a:p>
          <a:p>
            <a:pPr>
              <a:buNone/>
            </a:pPr>
            <a:endParaRPr lang="id-ID" sz="2800" b="1" dirty="0"/>
          </a:p>
          <a:p>
            <a:r>
              <a:rPr lang="id-ID" sz="2800" b="1" dirty="0"/>
              <a:t>Posisi tumit ketika sujud bisa dilaksanakan sesuai dengan kenyamanan (dengan direnggangkan atau dirapatkan), karena hadis-hadis yang menjelaskan kedua hal tersebut tidak ada yang dapat dijadikan hujjah.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9859E1-7BE1-4381-BAF8-B840131CEC17}"/>
              </a:ext>
            </a:extLst>
          </p:cNvPr>
          <p:cNvSpPr>
            <a:spLocks noGrp="1"/>
          </p:cNvSpPr>
          <p:nvPr>
            <p:ph idx="1"/>
          </p:nvPr>
        </p:nvSpPr>
        <p:spPr>
          <a:xfrm>
            <a:off x="457200" y="914400"/>
            <a:ext cx="8229600" cy="5550091"/>
          </a:xfrm>
          <a:ln>
            <a:solidFill>
              <a:srgbClr val="92D050"/>
            </a:solidFill>
          </a:ln>
        </p:spPr>
        <p:txBody>
          <a:bodyPr>
            <a:normAutofit lnSpcReduction="10000"/>
          </a:bodyPr>
          <a:lstStyle/>
          <a:p>
            <a:r>
              <a:rPr lang="en-ID" dirty="0" err="1"/>
              <a:t>Rasulullah</a:t>
            </a:r>
            <a:r>
              <a:rPr lang="en-ID" dirty="0"/>
              <a:t> yang </a:t>
            </a:r>
            <a:r>
              <a:rPr lang="en-ID" dirty="0" err="1"/>
              <a:t>merapat</a:t>
            </a:r>
            <a:r>
              <a:rPr lang="en-ID" dirty="0"/>
              <a:t> </a:t>
            </a:r>
            <a:r>
              <a:rPr lang="en-ID" dirty="0" err="1"/>
              <a:t>ketika</a:t>
            </a:r>
            <a:r>
              <a:rPr lang="en-ID" dirty="0"/>
              <a:t> sujud, </a:t>
            </a:r>
            <a:r>
              <a:rPr lang="en-ID" dirty="0" err="1"/>
              <a:t>ternyata</a:t>
            </a:r>
            <a:r>
              <a:rPr lang="en-ID" dirty="0"/>
              <a:t> </a:t>
            </a:r>
            <a:r>
              <a:rPr lang="en-ID" dirty="0" err="1"/>
              <a:t>terdapat</a:t>
            </a:r>
            <a:r>
              <a:rPr lang="en-ID" dirty="0"/>
              <a:t> pula </a:t>
            </a:r>
            <a:r>
              <a:rPr lang="en-ID" dirty="0" err="1"/>
              <a:t>dalam</a:t>
            </a:r>
            <a:r>
              <a:rPr lang="en-ID" dirty="0"/>
              <a:t> </a:t>
            </a:r>
            <a:r>
              <a:rPr lang="en-ID" dirty="0" err="1"/>
              <a:t>Sunan</a:t>
            </a:r>
            <a:r>
              <a:rPr lang="en-ID" dirty="0"/>
              <a:t> al-</a:t>
            </a:r>
            <a:r>
              <a:rPr lang="en-ID" dirty="0" err="1"/>
              <a:t>Baihaqi</a:t>
            </a:r>
            <a:r>
              <a:rPr lang="en-ID" dirty="0"/>
              <a:t>, Sahih </a:t>
            </a:r>
            <a:r>
              <a:rPr lang="en-ID" dirty="0" err="1"/>
              <a:t>Ibnu</a:t>
            </a:r>
            <a:r>
              <a:rPr lang="en-ID" dirty="0"/>
              <a:t> </a:t>
            </a:r>
            <a:r>
              <a:rPr lang="en-ID" dirty="0" err="1"/>
              <a:t>Hibban</a:t>
            </a:r>
            <a:r>
              <a:rPr lang="en-ID" dirty="0"/>
              <a:t> dan Sahih </a:t>
            </a:r>
            <a:r>
              <a:rPr lang="en-ID" dirty="0" err="1"/>
              <a:t>Ibnu</a:t>
            </a:r>
            <a:r>
              <a:rPr lang="en-ID" dirty="0"/>
              <a:t> </a:t>
            </a:r>
            <a:r>
              <a:rPr lang="en-ID" dirty="0" err="1"/>
              <a:t>Khuzaimah</a:t>
            </a:r>
            <a:r>
              <a:rPr lang="en-ID" dirty="0"/>
              <a:t>. </a:t>
            </a:r>
          </a:p>
          <a:p>
            <a:pPr algn="r" rtl="1"/>
            <a:r>
              <a:rPr lang="ar-SA" sz="3200" b="0" i="0" dirty="0">
                <a:solidFill>
                  <a:srgbClr val="FFFF00"/>
                </a:solidFill>
                <a:effectLst/>
                <a:latin typeface="Sakkal Majalla" panose="02000000000000000000" pitchFamily="2" charset="-78"/>
                <a:cs typeface="Sakkal Majalla" panose="02000000000000000000" pitchFamily="2" charset="-78"/>
              </a:rPr>
              <a:t>قَالَتْ عَائِشَةُ زَوْجُ النَّبِىِّ -صلى الله عليه وسلم- : فَقَدْتُ رَسُولَ اللهِ -صلى الله عليه وسلم- وَكَانَ مَعِى عَلَى فِرَاشِى ، </a:t>
            </a:r>
            <a:r>
              <a:rPr lang="ar-SA" sz="3200" b="1" i="0" dirty="0">
                <a:solidFill>
                  <a:srgbClr val="FF0000"/>
                </a:solidFill>
                <a:effectLst/>
                <a:latin typeface="Sakkal Majalla" panose="02000000000000000000" pitchFamily="2" charset="-78"/>
                <a:cs typeface="Sakkal Majalla" panose="02000000000000000000" pitchFamily="2" charset="-78"/>
              </a:rPr>
              <a:t>فَوَجَدْتُهُ سَاجِدًا </a:t>
            </a:r>
            <a:r>
              <a:rPr lang="ar-SA" sz="3200" b="1" i="0" u="sng" dirty="0">
                <a:solidFill>
                  <a:srgbClr val="FF0000"/>
                </a:solidFill>
                <a:effectLst/>
                <a:latin typeface="Sakkal Majalla" panose="02000000000000000000" pitchFamily="2" charset="-78"/>
                <a:cs typeface="Sakkal Majalla" panose="02000000000000000000" pitchFamily="2" charset="-78"/>
              </a:rPr>
              <a:t>رَاصًّا عَقِبَيْهِ</a:t>
            </a:r>
            <a:r>
              <a:rPr lang="ar-SA" sz="3200" b="1" i="0" dirty="0">
                <a:solidFill>
                  <a:srgbClr val="FF0000"/>
                </a:solidFill>
                <a:effectLst/>
                <a:latin typeface="Sakkal Majalla" panose="02000000000000000000" pitchFamily="2" charset="-78"/>
                <a:cs typeface="Sakkal Majalla" panose="02000000000000000000" pitchFamily="2" charset="-78"/>
              </a:rPr>
              <a:t> مُسْتَقْبِلاً بِأَطْرَافِ أَصَابِعِهِ </a:t>
            </a:r>
            <a:r>
              <a:rPr lang="ar-SA" sz="3200" b="1" i="0" dirty="0">
                <a:solidFill>
                  <a:srgbClr val="FFFF00"/>
                </a:solidFill>
                <a:effectLst/>
                <a:latin typeface="Sakkal Majalla" panose="02000000000000000000" pitchFamily="2" charset="-78"/>
                <a:cs typeface="Sakkal Majalla" panose="02000000000000000000" pitchFamily="2" charset="-78"/>
              </a:rPr>
              <a:t>الْقِبْلَةَ </a:t>
            </a:r>
            <a:r>
              <a:rPr lang="ar-SA" sz="3200" b="0" i="0" dirty="0">
                <a:solidFill>
                  <a:srgbClr val="FFFF00"/>
                </a:solidFill>
                <a:effectLst/>
                <a:latin typeface="Sakkal Majalla" panose="02000000000000000000" pitchFamily="2" charset="-78"/>
                <a:cs typeface="Sakkal Majalla" panose="02000000000000000000" pitchFamily="2" charset="-78"/>
              </a:rPr>
              <a:t>، فَسَمِعْتُهُ يَقُولُ : أَعُوذُ بِرِضَاكَ مِنْ سَخَطِكَ ، وَبِعَفْوِكَ مِنْ عُقُوبَتِكَ ، وَبِكَ مِنْكَ ، أُثْنِى عَلَيْكَ لاَ أَبْلُغُ كُلَّ مَا فِيكَ. فَلَمَّا انْصَرَفَ قَالَ : يَا عَائِشَةُ أَخَذَكِ شَيْطَانُكِ. فَقُلْتُ : أَمَا لَكَ شَيْطَانٌ؟ قَالَ : مَا مِنْ آدَمِىٍّ إِلاَّ لَهُ شَيْطَانٌ ». فَقُلْتُ : وَأَنْتَ يَا رَسُولَ اللهِ؟ قَالَ :« وَأَنَا ، لَكِنِّى دَعَوْتُ اللهَ عَلَيْهِ فَأَسْلَمَ. [رواه ابن خزيمة و ابن حبان و البيهقي والحاكم]</a:t>
            </a:r>
            <a:endParaRPr lang="en-ID" sz="3200" dirty="0">
              <a:solidFill>
                <a:srgbClr val="FFFF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741735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534400" cy="5867400"/>
          </a:xfrm>
          <a:ln>
            <a:solidFill>
              <a:srgbClr val="92D050"/>
            </a:solidFill>
          </a:ln>
        </p:spPr>
        <p:txBody>
          <a:bodyPr>
            <a:noAutofit/>
          </a:bodyPr>
          <a:lstStyle/>
          <a:p>
            <a:pPr>
              <a:buClr>
                <a:schemeClr val="tx1"/>
              </a:buClr>
              <a:buSzPct val="100000"/>
              <a:buNone/>
            </a:pPr>
            <a:r>
              <a:rPr lang="id-ID" sz="3200" dirty="0"/>
              <a:t>13. </a:t>
            </a:r>
            <a:r>
              <a:rPr lang="id-ID" sz="2800" dirty="0">
                <a:solidFill>
                  <a:srgbClr val="FFC000"/>
                </a:solidFill>
              </a:rPr>
              <a:t>Bangun dari sujud untuk duduk iftirasy sambil membaca takbir (tanpa mengangkat tangan) dan ketika duduk membaca doa:</a:t>
            </a:r>
            <a:r>
              <a:rPr lang="en-US" sz="2800" b="1" dirty="0">
                <a:solidFill>
                  <a:srgbClr val="FFC000"/>
                </a:solidFill>
              </a:rPr>
              <a:t> "</a:t>
            </a:r>
            <a:r>
              <a:rPr lang="en-US" sz="2800" b="1" dirty="0" err="1">
                <a:solidFill>
                  <a:srgbClr val="FFC000"/>
                </a:solidFill>
              </a:rPr>
              <a:t>Alla</a:t>
            </a:r>
            <a:r>
              <a:rPr lang="en-US" sz="2800" b="1" dirty="0">
                <a:solidFill>
                  <a:srgbClr val="FFC000"/>
                </a:solidFill>
              </a:rPr>
              <a:t>-hum </a:t>
            </a:r>
            <a:r>
              <a:rPr lang="en-US" sz="2800" b="1" dirty="0" err="1">
                <a:solidFill>
                  <a:srgbClr val="FFC000"/>
                </a:solidFill>
              </a:rPr>
              <a:t>maghfirli</a:t>
            </a:r>
            <a:r>
              <a:rPr lang="en-US" sz="2800" b="1" dirty="0">
                <a:solidFill>
                  <a:srgbClr val="FFC000"/>
                </a:solidFill>
              </a:rPr>
              <a:t>- </a:t>
            </a:r>
            <a:r>
              <a:rPr lang="en-US" sz="2800" b="1" dirty="0" err="1">
                <a:solidFill>
                  <a:srgbClr val="FFC000"/>
                </a:solidFill>
              </a:rPr>
              <a:t>warhamni</a:t>
            </a:r>
            <a:r>
              <a:rPr lang="en-US" sz="2800" b="1" dirty="0">
                <a:solidFill>
                  <a:srgbClr val="FFC000"/>
                </a:solidFill>
              </a:rPr>
              <a:t>- </a:t>
            </a:r>
            <a:r>
              <a:rPr lang="en-US" sz="2800" b="1" dirty="0" err="1">
                <a:solidFill>
                  <a:srgbClr val="FFC000"/>
                </a:solidFill>
              </a:rPr>
              <a:t>wajburni</a:t>
            </a:r>
            <a:r>
              <a:rPr lang="en-US" sz="2800" b="1" dirty="0">
                <a:solidFill>
                  <a:srgbClr val="FFC000"/>
                </a:solidFill>
              </a:rPr>
              <a:t>- </a:t>
            </a:r>
            <a:r>
              <a:rPr lang="en-US" sz="2800" b="1" dirty="0" err="1">
                <a:solidFill>
                  <a:srgbClr val="FFC000"/>
                </a:solidFill>
              </a:rPr>
              <a:t>wahdini</a:t>
            </a:r>
            <a:r>
              <a:rPr lang="en-US" sz="2800" b="1" dirty="0">
                <a:solidFill>
                  <a:srgbClr val="FFC000"/>
                </a:solidFill>
              </a:rPr>
              <a:t>- </a:t>
            </a:r>
            <a:r>
              <a:rPr lang="en-US" sz="2800" b="1" dirty="0" err="1">
                <a:solidFill>
                  <a:srgbClr val="FFC000"/>
                </a:solidFill>
              </a:rPr>
              <a:t>warzuqni</a:t>
            </a:r>
            <a:r>
              <a:rPr lang="en-US" sz="2800" b="1" dirty="0">
                <a:solidFill>
                  <a:srgbClr val="FFC000"/>
                </a:solidFill>
              </a:rPr>
              <a:t>-</a:t>
            </a:r>
            <a:endParaRPr lang="id-ID" sz="2800" b="1" dirty="0">
              <a:solidFill>
                <a:srgbClr val="FFC000"/>
              </a:solidFill>
            </a:endParaRPr>
          </a:p>
          <a:p>
            <a:pPr>
              <a:buClr>
                <a:schemeClr val="tx1"/>
              </a:buClr>
              <a:buSzPct val="100000"/>
              <a:buNone/>
            </a:pPr>
            <a:endParaRPr lang="id-ID" sz="2800" b="1" dirty="0"/>
          </a:p>
          <a:p>
            <a:pPr>
              <a:buClr>
                <a:schemeClr val="tx1"/>
              </a:buClr>
              <a:buSzPct val="100000"/>
              <a:buNone/>
            </a:pPr>
            <a:r>
              <a:rPr lang="id-ID" sz="2800" b="1" dirty="0"/>
              <a:t>14. </a:t>
            </a:r>
            <a:r>
              <a:rPr lang="id-ID" sz="2800" dirty="0"/>
              <a:t>Bangun dari sujud seraya membaca takbir (tanpa mengangkat tangan) dan duduk –seperti duduk iftirasy-sebentar, lalu berdiri untuk rakaat yang kedua dengan menekankan telapak tangan pada tempat sujud.</a:t>
            </a:r>
            <a:endParaRPr lang="en-US" sz="28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550091"/>
          </a:xfrm>
          <a:ln>
            <a:solidFill>
              <a:srgbClr val="92D050"/>
            </a:solidFill>
          </a:ln>
        </p:spPr>
        <p:txBody>
          <a:bodyPr>
            <a:normAutofit/>
          </a:bodyPr>
          <a:lstStyle/>
          <a:p>
            <a:pPr>
              <a:buNone/>
            </a:pPr>
            <a:r>
              <a:rPr lang="id-ID" sz="3200" dirty="0"/>
              <a:t>15. Melaksanakan Rakaat kedua</a:t>
            </a:r>
          </a:p>
          <a:p>
            <a:pPr>
              <a:buNone/>
            </a:pPr>
            <a:r>
              <a:rPr lang="id-ID" sz="3200" dirty="0"/>
              <a:t>      pada rakaat yang kedua, setelah bangkit dan berdiri dari sujud kedua pda rakaat pertama, lakukanlah</a:t>
            </a:r>
            <a:r>
              <a:rPr lang="en-US" sz="3200" dirty="0"/>
              <a:t> </a:t>
            </a:r>
            <a:r>
              <a:rPr lang="id-ID" sz="3200" dirty="0"/>
              <a:t>praktik shalat seperti yang dlakukan pada rakaat ang pertama, hanya saja tanpa membaca doa iftitah.</a:t>
            </a:r>
          </a:p>
          <a:p>
            <a:pPr>
              <a:buNone/>
            </a:pPr>
            <a:endParaRPr lang="id-ID" sz="3200" dirty="0"/>
          </a:p>
          <a:p>
            <a:pPr>
              <a:buNone/>
            </a:pPr>
            <a:r>
              <a:rPr lang="id-ID" sz="3200" dirty="0"/>
              <a:t>16. Duduk tasyahud akhir untuk mengakhiri shalat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685800"/>
            <a:ext cx="7467600" cy="1096962"/>
          </a:xfrm>
          <a:ln>
            <a:solidFill>
              <a:srgbClr val="92D050"/>
            </a:solidFill>
          </a:ln>
        </p:spPr>
        <p:txBody>
          <a:bodyPr>
            <a:normAutofit fontScale="90000"/>
          </a:bodyPr>
          <a:lstStyle/>
          <a:p>
            <a:r>
              <a:rPr lang="id-ID" dirty="0"/>
              <a:t>Tata cara duduk tasyahud akhir</a:t>
            </a:r>
          </a:p>
        </p:txBody>
      </p:sp>
      <p:sp>
        <p:nvSpPr>
          <p:cNvPr id="2" name="Content Placeholder 1"/>
          <p:cNvSpPr>
            <a:spLocks noGrp="1"/>
          </p:cNvSpPr>
          <p:nvPr>
            <p:ph idx="1"/>
          </p:nvPr>
        </p:nvSpPr>
        <p:spPr>
          <a:xfrm>
            <a:off x="381000" y="1981200"/>
            <a:ext cx="7467600" cy="4525963"/>
          </a:xfrm>
          <a:ln>
            <a:solidFill>
              <a:srgbClr val="00B0F0"/>
            </a:solidFill>
          </a:ln>
        </p:spPr>
        <p:txBody>
          <a:bodyPr>
            <a:normAutofit fontScale="85000" lnSpcReduction="10000"/>
          </a:bodyPr>
          <a:lstStyle/>
          <a:p>
            <a:r>
              <a:rPr lang="id-ID" dirty="0"/>
              <a:t>a. Tata cara duduk tasyahud ahir: duduk tawaruk untu</a:t>
            </a:r>
            <a:r>
              <a:rPr lang="en-US" dirty="0"/>
              <a:t>k</a:t>
            </a:r>
            <a:r>
              <a:rPr lang="id-ID" dirty="0"/>
              <a:t> menutup shalat, termasuk shalat dua rakaat,</a:t>
            </a:r>
          </a:p>
          <a:p>
            <a:r>
              <a:rPr lang="id-ID" dirty="0"/>
              <a:t>b. Meletakkan kedua telapak tangan di atas kedua lutut dan mengacungkan jari telunjuk</a:t>
            </a:r>
            <a:r>
              <a:rPr lang="en-US" dirty="0"/>
              <a:t> (</a:t>
            </a:r>
            <a:r>
              <a:rPr lang="en-US" dirty="0" err="1"/>
              <a:t>tidak</a:t>
            </a:r>
            <a:r>
              <a:rPr lang="en-US" dirty="0"/>
              <a:t> </a:t>
            </a:r>
            <a:r>
              <a:rPr lang="en-US" dirty="0" err="1"/>
              <a:t>menggerak-gerakkannya</a:t>
            </a:r>
            <a:r>
              <a:rPr lang="en-US" dirty="0"/>
              <a:t> </a:t>
            </a:r>
            <a:r>
              <a:rPr lang="en-US" dirty="0" err="1"/>
              <a:t>krn</a:t>
            </a:r>
            <a:r>
              <a:rPr lang="en-US" dirty="0"/>
              <a:t> </a:t>
            </a:r>
            <a:r>
              <a:rPr lang="en-US" dirty="0" err="1"/>
              <a:t>mengandung</a:t>
            </a:r>
            <a:r>
              <a:rPr lang="en-US" dirty="0"/>
              <a:t> </a:t>
            </a:r>
            <a:r>
              <a:rPr lang="en-US" dirty="0" err="1"/>
              <a:t>syadz</a:t>
            </a:r>
            <a:r>
              <a:rPr lang="en-US" dirty="0"/>
              <a:t> yang </a:t>
            </a:r>
            <a:r>
              <a:rPr lang="en-US" dirty="0" err="1"/>
              <a:t>dilakukan</a:t>
            </a:r>
            <a:r>
              <a:rPr lang="en-US" dirty="0"/>
              <a:t> oleh </a:t>
            </a:r>
            <a:r>
              <a:rPr lang="en-US" dirty="0" err="1"/>
              <a:t>Zaidah</a:t>
            </a:r>
            <a:r>
              <a:rPr lang="en-US" dirty="0"/>
              <a:t> bin </a:t>
            </a:r>
            <a:r>
              <a:rPr lang="en-US" dirty="0" err="1"/>
              <a:t>Qudamah</a:t>
            </a:r>
            <a:r>
              <a:rPr lang="en-US" dirty="0"/>
              <a:t>)</a:t>
            </a:r>
            <a:endParaRPr lang="id-ID" dirty="0"/>
          </a:p>
          <a:p>
            <a:r>
              <a:rPr lang="id-ID" dirty="0"/>
              <a:t>c. Membaca doa tasyahud</a:t>
            </a:r>
          </a:p>
          <a:p>
            <a:r>
              <a:rPr lang="id-ID" dirty="0"/>
              <a:t>d. Membaca salawat atas Nabi saw,</a:t>
            </a:r>
          </a:p>
          <a:p>
            <a:r>
              <a:rPr lang="id-ID" dirty="0"/>
              <a:t>e. Membaca doa perlindungan kepada Allah</a:t>
            </a:r>
          </a:p>
          <a:p>
            <a:pPr>
              <a:buNone/>
            </a:pPr>
            <a:endParaRPr lang="id-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6896C8-A4FD-4619-AAC9-785892236544}"/>
              </a:ext>
            </a:extLst>
          </p:cNvPr>
          <p:cNvSpPr>
            <a:spLocks noGrp="1"/>
          </p:cNvSpPr>
          <p:nvPr>
            <p:ph idx="1"/>
          </p:nvPr>
        </p:nvSpPr>
        <p:spPr>
          <a:xfrm>
            <a:off x="457200" y="762000"/>
            <a:ext cx="8229600" cy="5854891"/>
          </a:xfrm>
          <a:ln>
            <a:solidFill>
              <a:srgbClr val="92D050"/>
            </a:solidFill>
          </a:ln>
        </p:spPr>
        <p:txBody>
          <a:bodyPr>
            <a:normAutofit/>
          </a:bodyPr>
          <a:lstStyle/>
          <a:p>
            <a:r>
              <a:rPr lang="id-ID" dirty="0">
                <a:latin typeface="Sakkal Majalla" panose="02000000000000000000" pitchFamily="2" charset="-78"/>
                <a:cs typeface="Sakkal Majalla" panose="02000000000000000000" pitchFamily="2" charset="-78"/>
              </a:rPr>
              <a:t>Hadis-hadis duduk tasyahhud:</a:t>
            </a:r>
          </a:p>
          <a:p>
            <a:pPr marL="109728" indent="0" algn="r" rtl="1">
              <a:buNone/>
            </a:pPr>
            <a:r>
              <a:rPr lang="ar-SA" sz="3200" dirty="0">
                <a:latin typeface="Sakkal Majalla" panose="02000000000000000000" pitchFamily="2" charset="-78"/>
                <a:cs typeface="Sakkal Majalla" panose="02000000000000000000" pitchFamily="2" charset="-78"/>
              </a:rPr>
              <a:t>[عن أبي حميد الساعدي:] أنَّهُ كانَ جالِسًا مع نَفَرٍ مِن أصْحابِ النبيِّ ﷺ، فَذَكَرْنا صَلاةَ النبيِّ ﷺ، فَقالَ أبو حُمَيْدٍ السّاعِدِيُّ: أنا كُنْتُ أحْفَظَكُمْ لِصَلاةِ رَسولِ اللَّهِ ﷺ رَأَيْتُهُ إذا كَبَّرَ جَعَلَ يَدَيْهِ حِذاءَ مَنْكِبَيْهِ، وإذا رَكَعَ أمْكَنَ يَدَيْهِ مِن رُكْبَتَيْهِ، ثُمَّ هَصَرَ ظَهْرَهُ، فَإِذا رَفَعَ رَأْسَهُ اسْتَوى حتّى يَعُودَ كُلُّ فَقارٍ مَكانَهُ، فَإِذا سَجَدَ وضَعَ يَدَيْهِ غيرَ مُفْتَرِشٍ ولا قابِضِهِما، واسْتَقْبَلَ بأَطْرافِ أصابِعِ رِجْلَيْهِ القِبْلَةَ</a:t>
            </a:r>
            <a:r>
              <a:rPr lang="ar-SA" sz="3200" b="1" dirty="0">
                <a:solidFill>
                  <a:srgbClr val="FFC000"/>
                </a:solidFill>
                <a:latin typeface="Sakkal Majalla" panose="02000000000000000000" pitchFamily="2" charset="-78"/>
                <a:cs typeface="Sakkal Majalla" panose="02000000000000000000" pitchFamily="2" charset="-78"/>
              </a:rPr>
              <a:t>، فَإِذا جَلَسَ في الرَّكْعَتَيْنِ جَلَسَ على رِجْلِهِ اليُسْرى، ونَصَبَ اليُمْنى، وإذا جَلَسَ في الرَّكْعَةِ الآخِرَةِ قَدَّمَ رِجْلَهُ اليُسْرى، ونَصَبَ الأُخْرى وقَعَدَ على مَقْعَدَتِهِ.</a:t>
            </a:r>
          </a:p>
          <a:p>
            <a:pPr marL="109728" indent="0" algn="r" rtl="1">
              <a:buNone/>
            </a:pPr>
            <a:r>
              <a:rPr lang="ar-SA" sz="3200" dirty="0">
                <a:latin typeface="Sakkal Majalla" panose="02000000000000000000" pitchFamily="2" charset="-78"/>
                <a:cs typeface="Sakkal Majalla" panose="02000000000000000000" pitchFamily="2" charset="-78"/>
              </a:rPr>
              <a:t>البخاري (ت ٢٥٦)، صحيح البخاري ٨٢٨  •  [صحيح]</a:t>
            </a:r>
            <a:endParaRPr lang="en-ID" sz="3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541164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idx="1"/>
          </p:nvPr>
        </p:nvSpPr>
        <p:spPr>
          <a:xfrm>
            <a:off x="381000" y="838200"/>
            <a:ext cx="8229600" cy="5626100"/>
          </a:xfrm>
          <a:ln>
            <a:solidFill>
              <a:srgbClr val="FFFF00"/>
            </a:solidFill>
          </a:ln>
        </p:spPr>
        <p:txBody>
          <a:bodyPr>
            <a:normAutofit fontScale="92500" lnSpcReduction="20000"/>
          </a:bodyPr>
          <a:lstStyle/>
          <a:p>
            <a:pPr>
              <a:buClr>
                <a:schemeClr val="tx1"/>
              </a:buClr>
              <a:buSzPct val="100000"/>
              <a:buFont typeface="Wingdings" pitchFamily="2" charset="2"/>
              <a:buChar char="v"/>
            </a:pPr>
            <a:r>
              <a:rPr lang="en-US" dirty="0"/>
              <a:t>D</a:t>
            </a:r>
            <a:r>
              <a:rPr lang="id-ID" dirty="0"/>
              <a:t>oa </a:t>
            </a:r>
            <a:r>
              <a:rPr lang="en-US" dirty="0" err="1"/>
              <a:t>tasyahud</a:t>
            </a:r>
            <a:r>
              <a:rPr lang="id-ID" dirty="0"/>
              <a:t>:</a:t>
            </a:r>
            <a:endParaRPr lang="en-US" dirty="0"/>
          </a:p>
          <a:p>
            <a:pPr>
              <a:buClr>
                <a:schemeClr val="tx1"/>
              </a:buClr>
              <a:buSzPct val="100000"/>
              <a:buNone/>
            </a:pPr>
            <a:r>
              <a:rPr lang="en-US" b="1" dirty="0"/>
              <a:t>   </a:t>
            </a:r>
            <a:r>
              <a:rPr lang="en-US" b="1" dirty="0">
                <a:solidFill>
                  <a:srgbClr val="FFC000"/>
                </a:solidFill>
              </a:rPr>
              <a:t>"</a:t>
            </a:r>
            <a:r>
              <a:rPr lang="en-US" b="1" dirty="0" err="1">
                <a:solidFill>
                  <a:srgbClr val="FFC000"/>
                </a:solidFill>
              </a:rPr>
              <a:t>attahiyya-tu</a:t>
            </a:r>
            <a:r>
              <a:rPr lang="en-US" b="1" dirty="0">
                <a:solidFill>
                  <a:srgbClr val="FFC000"/>
                </a:solidFill>
              </a:rPr>
              <a:t> </a:t>
            </a:r>
            <a:r>
              <a:rPr lang="en-US" b="1" dirty="0" err="1">
                <a:solidFill>
                  <a:srgbClr val="FFC000"/>
                </a:solidFill>
              </a:rPr>
              <a:t>lilla</a:t>
            </a:r>
            <a:r>
              <a:rPr lang="en-US" b="1" dirty="0">
                <a:solidFill>
                  <a:srgbClr val="FFC000"/>
                </a:solidFill>
              </a:rPr>
              <a:t>-h </a:t>
            </a:r>
            <a:r>
              <a:rPr lang="en-US" b="1" dirty="0" err="1">
                <a:solidFill>
                  <a:srgbClr val="FFC000"/>
                </a:solidFill>
              </a:rPr>
              <a:t>washshalawa-tu</a:t>
            </a:r>
            <a:r>
              <a:rPr lang="en-US" b="1" dirty="0">
                <a:solidFill>
                  <a:srgbClr val="FFC000"/>
                </a:solidFill>
              </a:rPr>
              <a:t> </a:t>
            </a:r>
            <a:r>
              <a:rPr lang="en-US" b="1" dirty="0" err="1">
                <a:solidFill>
                  <a:srgbClr val="FFC000"/>
                </a:solidFill>
              </a:rPr>
              <a:t>waththayyiba</a:t>
            </a:r>
            <a:r>
              <a:rPr lang="en-US" b="1" dirty="0">
                <a:solidFill>
                  <a:srgbClr val="FFC000"/>
                </a:solidFill>
              </a:rPr>
              <a:t>-t, </a:t>
            </a:r>
            <a:r>
              <a:rPr lang="en-US" b="1" dirty="0" err="1">
                <a:solidFill>
                  <a:srgbClr val="FFC000"/>
                </a:solidFill>
              </a:rPr>
              <a:t>assala</a:t>
            </a:r>
            <a:r>
              <a:rPr lang="en-US" b="1" dirty="0">
                <a:solidFill>
                  <a:srgbClr val="FFC000"/>
                </a:solidFill>
              </a:rPr>
              <a:t>-mu '</a:t>
            </a:r>
            <a:r>
              <a:rPr lang="en-US" b="1" dirty="0" err="1">
                <a:solidFill>
                  <a:srgbClr val="FFC000"/>
                </a:solidFill>
              </a:rPr>
              <a:t>alaika</a:t>
            </a:r>
            <a:r>
              <a:rPr lang="en-US" b="1" dirty="0">
                <a:solidFill>
                  <a:srgbClr val="FFC000"/>
                </a:solidFill>
              </a:rPr>
              <a:t> </a:t>
            </a:r>
            <a:r>
              <a:rPr lang="en-US" b="1" dirty="0" err="1">
                <a:solidFill>
                  <a:srgbClr val="FFC000"/>
                </a:solidFill>
              </a:rPr>
              <a:t>ayyuhan</a:t>
            </a:r>
            <a:r>
              <a:rPr lang="en-US" b="1" dirty="0">
                <a:solidFill>
                  <a:srgbClr val="FFC000"/>
                </a:solidFill>
              </a:rPr>
              <a:t> </a:t>
            </a:r>
            <a:r>
              <a:rPr lang="en-US" b="1" dirty="0" err="1">
                <a:solidFill>
                  <a:srgbClr val="FFC000"/>
                </a:solidFill>
              </a:rPr>
              <a:t>Nabiyyu</a:t>
            </a:r>
            <a:r>
              <a:rPr lang="en-US" b="1" dirty="0">
                <a:solidFill>
                  <a:srgbClr val="FFC000"/>
                </a:solidFill>
              </a:rPr>
              <a:t> </a:t>
            </a:r>
            <a:r>
              <a:rPr lang="en-US" b="1" dirty="0" err="1">
                <a:solidFill>
                  <a:srgbClr val="FFC000"/>
                </a:solidFill>
              </a:rPr>
              <a:t>wa</a:t>
            </a:r>
            <a:r>
              <a:rPr lang="en-US" b="1" dirty="0">
                <a:solidFill>
                  <a:srgbClr val="FFC000"/>
                </a:solidFill>
              </a:rPr>
              <a:t> </a:t>
            </a:r>
            <a:r>
              <a:rPr lang="en-US" b="1" dirty="0" err="1">
                <a:solidFill>
                  <a:srgbClr val="FFC000"/>
                </a:solidFill>
              </a:rPr>
              <a:t>rahmatulla</a:t>
            </a:r>
            <a:r>
              <a:rPr lang="en-US" b="1" dirty="0">
                <a:solidFill>
                  <a:srgbClr val="FFC000"/>
                </a:solidFill>
              </a:rPr>
              <a:t>-hi </a:t>
            </a:r>
            <a:r>
              <a:rPr lang="en-US" b="1" dirty="0" err="1">
                <a:solidFill>
                  <a:srgbClr val="FFC000"/>
                </a:solidFill>
              </a:rPr>
              <a:t>wa</a:t>
            </a:r>
            <a:r>
              <a:rPr lang="en-US" b="1" dirty="0">
                <a:solidFill>
                  <a:srgbClr val="FFC000"/>
                </a:solidFill>
              </a:rPr>
              <a:t> </a:t>
            </a:r>
            <a:r>
              <a:rPr lang="en-US" b="1" dirty="0" err="1">
                <a:solidFill>
                  <a:srgbClr val="FFC000"/>
                </a:solidFill>
              </a:rPr>
              <a:t>baraka-tuh</a:t>
            </a:r>
            <a:r>
              <a:rPr lang="en-US" b="1" dirty="0">
                <a:solidFill>
                  <a:srgbClr val="FFC000"/>
                </a:solidFill>
              </a:rPr>
              <a:t>. </a:t>
            </a:r>
            <a:r>
              <a:rPr lang="en-US" b="1" dirty="0" err="1">
                <a:solidFill>
                  <a:srgbClr val="FFC000"/>
                </a:solidFill>
              </a:rPr>
              <a:t>Assala</a:t>
            </a:r>
            <a:r>
              <a:rPr lang="en-US" b="1" dirty="0">
                <a:solidFill>
                  <a:srgbClr val="FFC000"/>
                </a:solidFill>
              </a:rPr>
              <a:t>-mu '</a:t>
            </a:r>
            <a:r>
              <a:rPr lang="en-US" b="1" dirty="0" err="1">
                <a:solidFill>
                  <a:srgbClr val="FFC000"/>
                </a:solidFill>
              </a:rPr>
              <a:t>alaina</a:t>
            </a:r>
            <a:r>
              <a:rPr lang="en-US" b="1" dirty="0">
                <a:solidFill>
                  <a:srgbClr val="FFC000"/>
                </a:solidFill>
              </a:rPr>
              <a:t> </a:t>
            </a:r>
            <a:r>
              <a:rPr lang="en-US" b="1" dirty="0" err="1">
                <a:solidFill>
                  <a:srgbClr val="FFC000"/>
                </a:solidFill>
              </a:rPr>
              <a:t>wa</a:t>
            </a:r>
            <a:r>
              <a:rPr lang="en-US" b="1" dirty="0">
                <a:solidFill>
                  <a:srgbClr val="FFC000"/>
                </a:solidFill>
              </a:rPr>
              <a:t> 'ala- '</a:t>
            </a:r>
            <a:r>
              <a:rPr lang="en-US" b="1" dirty="0" err="1">
                <a:solidFill>
                  <a:srgbClr val="FFC000"/>
                </a:solidFill>
              </a:rPr>
              <a:t>iba-dilla-hish</a:t>
            </a:r>
            <a:r>
              <a:rPr lang="en-US" b="1" dirty="0">
                <a:solidFill>
                  <a:srgbClr val="FFC000"/>
                </a:solidFill>
              </a:rPr>
              <a:t> </a:t>
            </a:r>
            <a:r>
              <a:rPr lang="en-US" b="1" dirty="0" err="1">
                <a:solidFill>
                  <a:srgbClr val="FFC000"/>
                </a:solidFill>
              </a:rPr>
              <a:t>sha-lihin</a:t>
            </a:r>
            <a:r>
              <a:rPr lang="en-US" b="1" dirty="0">
                <a:solidFill>
                  <a:srgbClr val="FFC000"/>
                </a:solidFill>
              </a:rPr>
              <a:t>. </a:t>
            </a:r>
            <a:r>
              <a:rPr lang="en-US" b="1" dirty="0" err="1">
                <a:solidFill>
                  <a:srgbClr val="FFC000"/>
                </a:solidFill>
              </a:rPr>
              <a:t>Asyahadu</a:t>
            </a:r>
            <a:r>
              <a:rPr lang="en-US" b="1" dirty="0">
                <a:solidFill>
                  <a:srgbClr val="FFC000"/>
                </a:solidFill>
              </a:rPr>
              <a:t> </a:t>
            </a:r>
            <a:r>
              <a:rPr lang="en-US" b="1" dirty="0" err="1">
                <a:solidFill>
                  <a:srgbClr val="FFC000"/>
                </a:solidFill>
              </a:rPr>
              <a:t>alla</a:t>
            </a:r>
            <a:r>
              <a:rPr lang="en-US" b="1" dirty="0">
                <a:solidFill>
                  <a:srgbClr val="FFC000"/>
                </a:solidFill>
              </a:rPr>
              <a:t>- </a:t>
            </a:r>
            <a:r>
              <a:rPr lang="en-US" b="1" dirty="0" err="1">
                <a:solidFill>
                  <a:srgbClr val="FFC000"/>
                </a:solidFill>
              </a:rPr>
              <a:t>ila</a:t>
            </a:r>
            <a:r>
              <a:rPr lang="en-US" b="1" dirty="0">
                <a:solidFill>
                  <a:srgbClr val="FFC000"/>
                </a:solidFill>
              </a:rPr>
              <a:t>-ha </a:t>
            </a:r>
            <a:r>
              <a:rPr lang="en-US" b="1" dirty="0" err="1">
                <a:solidFill>
                  <a:srgbClr val="FFC000"/>
                </a:solidFill>
              </a:rPr>
              <a:t>illalla</a:t>
            </a:r>
            <a:r>
              <a:rPr lang="en-US" b="1" dirty="0">
                <a:solidFill>
                  <a:srgbClr val="FFC000"/>
                </a:solidFill>
              </a:rPr>
              <a:t>-h </a:t>
            </a:r>
            <a:r>
              <a:rPr lang="en-US" b="1" dirty="0" err="1">
                <a:solidFill>
                  <a:srgbClr val="FFC000"/>
                </a:solidFill>
              </a:rPr>
              <a:t>wa</a:t>
            </a:r>
            <a:r>
              <a:rPr lang="en-US" b="1" dirty="0">
                <a:solidFill>
                  <a:srgbClr val="FFC000"/>
                </a:solidFill>
              </a:rPr>
              <a:t> </a:t>
            </a:r>
            <a:r>
              <a:rPr lang="en-US" b="1" dirty="0" err="1">
                <a:solidFill>
                  <a:srgbClr val="FFC000"/>
                </a:solidFill>
              </a:rPr>
              <a:t>asyhadu</a:t>
            </a:r>
            <a:r>
              <a:rPr lang="en-US" b="1" dirty="0">
                <a:solidFill>
                  <a:srgbClr val="FFC000"/>
                </a:solidFill>
              </a:rPr>
              <a:t> </a:t>
            </a:r>
            <a:r>
              <a:rPr lang="en-US" b="1" dirty="0" err="1">
                <a:solidFill>
                  <a:srgbClr val="FFC000"/>
                </a:solidFill>
              </a:rPr>
              <a:t>anna</a:t>
            </a:r>
            <a:r>
              <a:rPr lang="en-US" b="1" dirty="0">
                <a:solidFill>
                  <a:srgbClr val="FFC000"/>
                </a:solidFill>
              </a:rPr>
              <a:t> </a:t>
            </a:r>
            <a:r>
              <a:rPr lang="en-US" b="1" dirty="0" err="1">
                <a:solidFill>
                  <a:srgbClr val="FFC000"/>
                </a:solidFill>
              </a:rPr>
              <a:t>Muhammadan</a:t>
            </a:r>
            <a:r>
              <a:rPr lang="en-US" b="1" dirty="0">
                <a:solidFill>
                  <a:srgbClr val="FFC000"/>
                </a:solidFill>
              </a:rPr>
              <a:t> '</a:t>
            </a:r>
            <a:r>
              <a:rPr lang="en-US" b="1" dirty="0" err="1">
                <a:solidFill>
                  <a:srgbClr val="FFC000"/>
                </a:solidFill>
              </a:rPr>
              <a:t>abduhu</a:t>
            </a:r>
            <a:r>
              <a:rPr lang="en-US" b="1" dirty="0">
                <a:solidFill>
                  <a:srgbClr val="FFC000"/>
                </a:solidFill>
              </a:rPr>
              <a:t>- </a:t>
            </a:r>
            <a:r>
              <a:rPr lang="en-US" b="1" dirty="0" err="1">
                <a:solidFill>
                  <a:srgbClr val="FFC000"/>
                </a:solidFill>
              </a:rPr>
              <a:t>wa</a:t>
            </a:r>
            <a:r>
              <a:rPr lang="en-US" b="1" dirty="0">
                <a:solidFill>
                  <a:srgbClr val="FFC000"/>
                </a:solidFill>
              </a:rPr>
              <a:t> </a:t>
            </a:r>
            <a:r>
              <a:rPr lang="en-US" b="1" dirty="0" err="1">
                <a:solidFill>
                  <a:srgbClr val="FFC000"/>
                </a:solidFill>
              </a:rPr>
              <a:t>rasuluh</a:t>
            </a:r>
            <a:r>
              <a:rPr lang="en-US" dirty="0">
                <a:solidFill>
                  <a:srgbClr val="FFC000"/>
                </a:solidFill>
              </a:rPr>
              <a:t> </a:t>
            </a:r>
            <a:r>
              <a:rPr lang="id-ID" dirty="0">
                <a:solidFill>
                  <a:srgbClr val="FFC000"/>
                </a:solidFill>
              </a:rPr>
              <a:t>.</a:t>
            </a:r>
            <a:endParaRPr lang="en-US" dirty="0">
              <a:solidFill>
                <a:srgbClr val="FFC000"/>
              </a:solidFill>
            </a:endParaRPr>
          </a:p>
          <a:p>
            <a:pPr>
              <a:buClr>
                <a:schemeClr val="tx1"/>
              </a:buClr>
              <a:buSzPct val="100000"/>
              <a:buNone/>
            </a:pPr>
            <a:r>
              <a:rPr lang="en-US" dirty="0"/>
              <a:t>   </a:t>
            </a:r>
            <a:r>
              <a:rPr lang="en-US" dirty="0" err="1"/>
              <a:t>Lalu</a:t>
            </a:r>
            <a:r>
              <a:rPr lang="en-US" dirty="0"/>
              <a:t> </a:t>
            </a:r>
            <a:r>
              <a:rPr lang="en-US" dirty="0" err="1"/>
              <a:t>bacalah</a:t>
            </a:r>
            <a:r>
              <a:rPr lang="en-US" dirty="0"/>
              <a:t> </a:t>
            </a:r>
            <a:r>
              <a:rPr lang="en-US" dirty="0" err="1"/>
              <a:t>shalawat</a:t>
            </a:r>
            <a:r>
              <a:rPr lang="en-US" dirty="0"/>
              <a:t> </a:t>
            </a:r>
            <a:r>
              <a:rPr lang="en-US" dirty="0" err="1"/>
              <a:t>pada</a:t>
            </a:r>
            <a:r>
              <a:rPr lang="en-US" dirty="0"/>
              <a:t> </a:t>
            </a:r>
            <a:r>
              <a:rPr lang="en-US" dirty="0" err="1"/>
              <a:t>Nabi</a:t>
            </a:r>
            <a:r>
              <a:rPr lang="en-US" dirty="0"/>
              <a:t> saw.: </a:t>
            </a:r>
            <a:r>
              <a:rPr lang="en-US" b="1" dirty="0"/>
              <a:t>"</a:t>
            </a:r>
            <a:r>
              <a:rPr lang="en-US" b="1" dirty="0" err="1"/>
              <a:t>Alla-humma</a:t>
            </a:r>
            <a:r>
              <a:rPr lang="en-US" b="1" dirty="0"/>
              <a:t> </a:t>
            </a:r>
            <a:r>
              <a:rPr lang="en-US" b="1" dirty="0" err="1"/>
              <a:t>shalli</a:t>
            </a:r>
            <a:r>
              <a:rPr lang="en-US" b="1" dirty="0"/>
              <a:t> 'ala- Muhammad </a:t>
            </a:r>
            <a:r>
              <a:rPr lang="en-US" b="1" dirty="0" err="1"/>
              <a:t>wa</a:t>
            </a:r>
            <a:r>
              <a:rPr lang="en-US" b="1" dirty="0"/>
              <a:t> 'ala- a-</a:t>
            </a:r>
            <a:r>
              <a:rPr lang="en-US" b="1" dirty="0" err="1"/>
              <a:t>li</a:t>
            </a:r>
            <a:r>
              <a:rPr lang="en-US" b="1" dirty="0"/>
              <a:t> Muhammad, </a:t>
            </a:r>
            <a:r>
              <a:rPr lang="en-US" b="1" dirty="0" err="1"/>
              <a:t>kama</a:t>
            </a:r>
            <a:r>
              <a:rPr lang="en-US" b="1" dirty="0"/>
              <a:t>- </a:t>
            </a:r>
            <a:r>
              <a:rPr lang="en-US" b="1" dirty="0" err="1"/>
              <a:t>shallaita</a:t>
            </a:r>
            <a:r>
              <a:rPr lang="en-US" b="1" dirty="0"/>
              <a:t> 'ala- </a:t>
            </a:r>
            <a:r>
              <a:rPr lang="en-US" b="1" dirty="0" err="1"/>
              <a:t>Ibrahi</a:t>
            </a:r>
            <a:r>
              <a:rPr lang="en-US" b="1" dirty="0"/>
              <a:t>-m </a:t>
            </a:r>
            <a:r>
              <a:rPr lang="en-US" b="1" dirty="0" err="1"/>
              <a:t>wa</a:t>
            </a:r>
            <a:r>
              <a:rPr lang="en-US" b="1" dirty="0"/>
              <a:t> a-</a:t>
            </a:r>
            <a:r>
              <a:rPr lang="en-US" b="1" dirty="0" err="1"/>
              <a:t>li</a:t>
            </a:r>
            <a:r>
              <a:rPr lang="en-US" b="1" dirty="0"/>
              <a:t> Ibrahim, </a:t>
            </a:r>
            <a:r>
              <a:rPr lang="en-US" b="1" dirty="0" err="1"/>
              <a:t>wa</a:t>
            </a:r>
            <a:r>
              <a:rPr lang="en-US" b="1" dirty="0"/>
              <a:t> </a:t>
            </a:r>
            <a:r>
              <a:rPr lang="en-US" b="1" dirty="0" err="1"/>
              <a:t>ba-rik</a:t>
            </a:r>
            <a:r>
              <a:rPr lang="en-US" b="1" dirty="0"/>
              <a:t> 'ala- Muhammad </a:t>
            </a:r>
            <a:r>
              <a:rPr lang="en-US" b="1" dirty="0" err="1"/>
              <a:t>wa</a:t>
            </a:r>
            <a:r>
              <a:rPr lang="en-US" b="1" dirty="0"/>
              <a:t> a-</a:t>
            </a:r>
            <a:r>
              <a:rPr lang="en-US" b="1" dirty="0" err="1"/>
              <a:t>li</a:t>
            </a:r>
            <a:r>
              <a:rPr lang="en-US" b="1" dirty="0"/>
              <a:t> Muhammad, </a:t>
            </a:r>
            <a:r>
              <a:rPr lang="en-US" b="1" dirty="0" err="1"/>
              <a:t>kama</a:t>
            </a:r>
            <a:r>
              <a:rPr lang="en-US" b="1" dirty="0"/>
              <a:t>- </a:t>
            </a:r>
            <a:r>
              <a:rPr lang="en-US" b="1" dirty="0" err="1"/>
              <a:t>ba-rakta</a:t>
            </a:r>
            <a:r>
              <a:rPr lang="en-US" b="1" dirty="0"/>
              <a:t> 'ala- Ibrahim </a:t>
            </a:r>
            <a:r>
              <a:rPr lang="en-US" b="1" dirty="0" err="1"/>
              <a:t>wa</a:t>
            </a:r>
            <a:r>
              <a:rPr lang="en-US" b="1" dirty="0"/>
              <a:t> a-</a:t>
            </a:r>
            <a:r>
              <a:rPr lang="en-US" b="1" dirty="0" err="1"/>
              <a:t>li</a:t>
            </a:r>
            <a:r>
              <a:rPr lang="en-US" b="1" dirty="0"/>
              <a:t> </a:t>
            </a:r>
            <a:r>
              <a:rPr lang="en-US" b="1" dirty="0" err="1"/>
              <a:t>Ibra</a:t>
            </a:r>
            <a:r>
              <a:rPr lang="en-US" b="1" dirty="0"/>
              <a:t>-him, </a:t>
            </a:r>
            <a:r>
              <a:rPr lang="en-US" b="1" dirty="0" err="1"/>
              <a:t>innaka</a:t>
            </a:r>
            <a:r>
              <a:rPr lang="en-US" b="1" dirty="0"/>
              <a:t> </a:t>
            </a:r>
            <a:r>
              <a:rPr lang="en-US" b="1" dirty="0" err="1"/>
              <a:t>hami-dum</a:t>
            </a:r>
            <a:r>
              <a:rPr lang="en-US" b="1" dirty="0"/>
              <a:t> </a:t>
            </a:r>
            <a:r>
              <a:rPr lang="en-US" b="1" dirty="0" err="1"/>
              <a:t>maji</a:t>
            </a:r>
            <a:r>
              <a:rPr lang="en-US" b="1" dirty="0"/>
              <a:t>-d.</a:t>
            </a:r>
            <a:endParaRPr lang="en-US" dirty="0"/>
          </a:p>
          <a:p>
            <a:endParaRPr lang="id-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702491"/>
          </a:xfrm>
          <a:ln>
            <a:solidFill>
              <a:srgbClr val="92D050"/>
            </a:solidFill>
          </a:ln>
        </p:spPr>
        <p:txBody>
          <a:bodyPr/>
          <a:lstStyle/>
          <a:p>
            <a:pPr>
              <a:buNone/>
            </a:pPr>
            <a:r>
              <a:rPr lang="id-ID" b="1" dirty="0"/>
              <a:t>Doa perlndungan:</a:t>
            </a:r>
          </a:p>
          <a:p>
            <a:pPr>
              <a:buNone/>
            </a:pPr>
            <a:endParaRPr lang="id-ID" b="1" dirty="0"/>
          </a:p>
          <a:p>
            <a:pPr>
              <a:buNone/>
            </a:pPr>
            <a:r>
              <a:rPr lang="en-US" b="1" dirty="0"/>
              <a:t>"</a:t>
            </a:r>
            <a:r>
              <a:rPr lang="en-US" b="1" dirty="0" err="1"/>
              <a:t>Alla-humma</a:t>
            </a:r>
            <a:r>
              <a:rPr lang="en-US" b="1" dirty="0"/>
              <a:t> </a:t>
            </a:r>
            <a:r>
              <a:rPr lang="en-US" b="1" dirty="0" err="1"/>
              <a:t>inni</a:t>
            </a:r>
            <a:r>
              <a:rPr lang="en-US" b="1" dirty="0"/>
              <a:t>- </a:t>
            </a:r>
            <a:r>
              <a:rPr lang="en-US" b="1" dirty="0" err="1"/>
              <a:t>a'udzu</a:t>
            </a:r>
            <a:r>
              <a:rPr lang="en-US" b="1" dirty="0"/>
              <a:t> </a:t>
            </a:r>
            <a:r>
              <a:rPr lang="en-US" b="1" dirty="0" err="1"/>
              <a:t>bika</a:t>
            </a:r>
            <a:r>
              <a:rPr lang="en-US" b="1" dirty="0"/>
              <a:t> min '</a:t>
            </a:r>
            <a:r>
              <a:rPr lang="en-US" b="1" dirty="0" err="1"/>
              <a:t>adza</a:t>
            </a:r>
            <a:r>
              <a:rPr lang="en-US" b="1" dirty="0"/>
              <a:t>-bi </a:t>
            </a:r>
            <a:r>
              <a:rPr lang="en-US" b="1" dirty="0" err="1"/>
              <a:t>jahannama</a:t>
            </a:r>
            <a:r>
              <a:rPr lang="en-US" b="1" dirty="0"/>
              <a:t> </a:t>
            </a:r>
            <a:r>
              <a:rPr lang="en-US" b="1" dirty="0" err="1"/>
              <a:t>wa</a:t>
            </a:r>
            <a:r>
              <a:rPr lang="en-US" b="1" dirty="0"/>
              <a:t> min '</a:t>
            </a:r>
            <a:r>
              <a:rPr lang="en-US" b="1" dirty="0" err="1"/>
              <a:t>adza-bil</a:t>
            </a:r>
            <a:r>
              <a:rPr lang="en-US" b="1" dirty="0"/>
              <a:t> </a:t>
            </a:r>
            <a:r>
              <a:rPr lang="en-US" b="1" dirty="0" err="1"/>
              <a:t>qabri</a:t>
            </a:r>
            <a:r>
              <a:rPr lang="en-US" b="1" dirty="0"/>
              <a:t> </a:t>
            </a:r>
            <a:r>
              <a:rPr lang="en-US" b="1" dirty="0" err="1"/>
              <a:t>wa</a:t>
            </a:r>
            <a:r>
              <a:rPr lang="en-US" b="1" dirty="0"/>
              <a:t> min </a:t>
            </a:r>
            <a:r>
              <a:rPr lang="en-US" b="1" dirty="0" err="1"/>
              <a:t>fitnatil</a:t>
            </a:r>
            <a:r>
              <a:rPr lang="en-US" b="1" dirty="0"/>
              <a:t> </a:t>
            </a:r>
            <a:r>
              <a:rPr lang="en-US" b="1" dirty="0" err="1"/>
              <a:t>mahya</a:t>
            </a:r>
            <a:r>
              <a:rPr lang="en-US" b="1" dirty="0"/>
              <a:t>- </a:t>
            </a:r>
            <a:r>
              <a:rPr lang="en-US" b="1" dirty="0" err="1"/>
              <a:t>wal</a:t>
            </a:r>
            <a:r>
              <a:rPr lang="en-US" b="1" dirty="0"/>
              <a:t> mama-</a:t>
            </a:r>
            <a:r>
              <a:rPr lang="en-US" b="1" dirty="0" err="1"/>
              <a:t>ti</a:t>
            </a:r>
            <a:r>
              <a:rPr lang="en-US" b="1" dirty="0"/>
              <a:t> </a:t>
            </a:r>
            <a:r>
              <a:rPr lang="en-US" b="1" dirty="0" err="1"/>
              <a:t>wa</a:t>
            </a:r>
            <a:r>
              <a:rPr lang="en-US" b="1" dirty="0"/>
              <a:t> min </a:t>
            </a:r>
            <a:r>
              <a:rPr lang="en-US" b="1" dirty="0" err="1"/>
              <a:t>syarri</a:t>
            </a:r>
            <a:r>
              <a:rPr lang="en-US" b="1" dirty="0"/>
              <a:t> </a:t>
            </a:r>
            <a:r>
              <a:rPr lang="en-US" b="1" dirty="0" err="1"/>
              <a:t>fitnatil</a:t>
            </a:r>
            <a:r>
              <a:rPr lang="en-US" b="1" dirty="0"/>
              <a:t> </a:t>
            </a:r>
            <a:r>
              <a:rPr lang="en-US" b="1" dirty="0" err="1"/>
              <a:t>masi</a:t>
            </a:r>
            <a:r>
              <a:rPr lang="en-US" b="1" dirty="0"/>
              <a:t>-hid </a:t>
            </a:r>
            <a:r>
              <a:rPr lang="en-US" b="1" dirty="0" err="1"/>
              <a:t>dajja</a:t>
            </a:r>
            <a:r>
              <a:rPr lang="en-US" b="1" dirty="0"/>
              <a:t>-l</a:t>
            </a:r>
            <a:endParaRPr lang="id-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626291"/>
          </a:xfrm>
          <a:ln>
            <a:solidFill>
              <a:srgbClr val="92D050"/>
            </a:solidFill>
          </a:ln>
        </p:spPr>
        <p:txBody>
          <a:bodyPr/>
          <a:lstStyle/>
          <a:p>
            <a:pPr>
              <a:buNone/>
            </a:pPr>
            <a:r>
              <a:rPr lang="id-ID" dirty="0"/>
              <a:t>17. Mengakhiri Shalat</a:t>
            </a:r>
          </a:p>
          <a:p>
            <a:pPr marL="624078" indent="-514350">
              <a:buAutoNum type="alphaLcPeriod"/>
            </a:pPr>
            <a:r>
              <a:rPr lang="id-ID" dirty="0"/>
              <a:t>Salam Menutup Rangkaian Shalat</a:t>
            </a:r>
          </a:p>
          <a:p>
            <a:pPr marL="624078" indent="-514350">
              <a:buAutoNum type="alphaLcPeriod"/>
            </a:pPr>
            <a:r>
              <a:rPr lang="id-ID" dirty="0"/>
              <a:t>Lafal Salam:</a:t>
            </a:r>
          </a:p>
          <a:p>
            <a:pPr marL="624078" indent="-514350">
              <a:buNone/>
            </a:pPr>
            <a:r>
              <a:rPr lang="id-ID" dirty="0"/>
              <a:t>	</a:t>
            </a:r>
            <a:r>
              <a:rPr lang="en-US" b="1" dirty="0"/>
              <a:t> "</a:t>
            </a:r>
            <a:r>
              <a:rPr lang="en-US" b="1" dirty="0" err="1"/>
              <a:t>Assalamu'alaikum</a:t>
            </a:r>
            <a:r>
              <a:rPr lang="en-US" b="1" dirty="0"/>
              <a:t> </a:t>
            </a:r>
            <a:r>
              <a:rPr lang="en-US" b="1" dirty="0" err="1"/>
              <a:t>wa</a:t>
            </a:r>
            <a:r>
              <a:rPr lang="en-US" b="1" dirty="0"/>
              <a:t> </a:t>
            </a:r>
            <a:r>
              <a:rPr lang="en-US" b="1" dirty="0" err="1"/>
              <a:t>rahmatulla</a:t>
            </a:r>
            <a:r>
              <a:rPr lang="en-US" b="1" dirty="0"/>
              <a:t>-hi </a:t>
            </a:r>
            <a:r>
              <a:rPr lang="en-US" b="1" dirty="0" err="1"/>
              <a:t>wa</a:t>
            </a:r>
            <a:r>
              <a:rPr lang="en-US" b="1" dirty="0"/>
              <a:t> </a:t>
            </a:r>
            <a:r>
              <a:rPr lang="en-US" b="1" dirty="0" err="1"/>
              <a:t>baraka-tuh</a:t>
            </a:r>
            <a:r>
              <a:rPr lang="en-US" b="1" dirty="0"/>
              <a:t>.“</a:t>
            </a:r>
            <a:endParaRPr lang="id-ID" b="1" dirty="0"/>
          </a:p>
          <a:p>
            <a:pPr marL="624078" indent="-514350">
              <a:buNone/>
            </a:pPr>
            <a:r>
              <a:rPr lang="id-ID" b="1" dirty="0"/>
              <a:t>Atau:</a:t>
            </a:r>
          </a:p>
          <a:p>
            <a:pPr marL="624078" indent="-514350">
              <a:buNone/>
            </a:pPr>
            <a:r>
              <a:rPr lang="id-ID" b="1" dirty="0"/>
              <a:t>	</a:t>
            </a:r>
            <a:r>
              <a:rPr lang="en-US" b="1" dirty="0"/>
              <a:t> "</a:t>
            </a:r>
            <a:r>
              <a:rPr lang="en-US" b="1" dirty="0" err="1"/>
              <a:t>Assalamu'alaikum</a:t>
            </a:r>
            <a:r>
              <a:rPr lang="en-US" b="1" dirty="0"/>
              <a:t> </a:t>
            </a:r>
            <a:r>
              <a:rPr lang="en-US" b="1" dirty="0" err="1"/>
              <a:t>wa</a:t>
            </a:r>
            <a:r>
              <a:rPr lang="en-US" b="1" dirty="0"/>
              <a:t> </a:t>
            </a:r>
            <a:r>
              <a:rPr lang="en-US" b="1" dirty="0" err="1"/>
              <a:t>rahmatulla</a:t>
            </a:r>
            <a:r>
              <a:rPr lang="en-US" b="1" dirty="0"/>
              <a:t>-h</a:t>
            </a:r>
            <a:endParaRPr lang="id-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781591-C1AC-4082-95F3-C5B58E16BDE7}"/>
              </a:ext>
            </a:extLst>
          </p:cNvPr>
          <p:cNvSpPr>
            <a:spLocks noGrp="1"/>
          </p:cNvSpPr>
          <p:nvPr>
            <p:ph type="title"/>
          </p:nvPr>
        </p:nvSpPr>
        <p:spPr>
          <a:xfrm>
            <a:off x="533400" y="533400"/>
            <a:ext cx="8229600" cy="533401"/>
          </a:xfrm>
          <a:ln>
            <a:solidFill>
              <a:schemeClr val="accent4">
                <a:lumMod val="60000"/>
                <a:lumOff val="40000"/>
              </a:schemeClr>
            </a:solidFill>
          </a:ln>
        </p:spPr>
        <p:txBody>
          <a:bodyPr>
            <a:normAutofit fontScale="90000"/>
          </a:bodyPr>
          <a:lstStyle/>
          <a:p>
            <a:r>
              <a:rPr lang="en-US" dirty="0" err="1"/>
              <a:t>Dalil</a:t>
            </a:r>
            <a:r>
              <a:rPr lang="en-US" dirty="0"/>
              <a:t> </a:t>
            </a:r>
            <a:r>
              <a:rPr lang="en-US" dirty="0" err="1"/>
              <a:t>kaifiyat</a:t>
            </a:r>
            <a:r>
              <a:rPr lang="en-US" dirty="0"/>
              <a:t> </a:t>
            </a:r>
            <a:r>
              <a:rPr lang="en-US" dirty="0" err="1"/>
              <a:t>salam</a:t>
            </a:r>
            <a:endParaRPr lang="en-ID" dirty="0"/>
          </a:p>
        </p:txBody>
      </p:sp>
      <p:sp>
        <p:nvSpPr>
          <p:cNvPr id="2" name="Content Placeholder 1">
            <a:extLst>
              <a:ext uri="{FF2B5EF4-FFF2-40B4-BE49-F238E27FC236}">
                <a16:creationId xmlns:a16="http://schemas.microsoft.com/office/drawing/2014/main" id="{EBCE9833-B56E-43EF-91F2-C6A6EE47A96F}"/>
              </a:ext>
            </a:extLst>
          </p:cNvPr>
          <p:cNvSpPr>
            <a:spLocks noGrp="1"/>
          </p:cNvSpPr>
          <p:nvPr>
            <p:ph idx="1"/>
          </p:nvPr>
        </p:nvSpPr>
        <p:spPr>
          <a:xfrm>
            <a:off x="457200" y="1295400"/>
            <a:ext cx="8229600" cy="5156582"/>
          </a:xfrm>
          <a:ln>
            <a:solidFill>
              <a:srgbClr val="FFFF00"/>
            </a:solidFill>
          </a:ln>
        </p:spPr>
        <p:txBody>
          <a:bodyPr>
            <a:normAutofit/>
          </a:bodyPr>
          <a:lstStyle/>
          <a:p>
            <a:pPr algn="r" rtl="1"/>
            <a:r>
              <a:rPr lang="ar-SA" dirty="0">
                <a:latin typeface="Sakkal Majalla" panose="02000000000000000000" pitchFamily="2" charset="-78"/>
                <a:cs typeface="Sakkal Majalla" panose="02000000000000000000" pitchFamily="2" charset="-78"/>
              </a:rPr>
              <a:t>[عن وائل بن حجر:] صليْتُ مع رسولِ اللهِ ﷺ فكانَ يُسَلِّمُ عنْ يمينِهِ: السلامُ عليْكُمْ ورحمةُ اللهِ وبرَكاتُهُ، وعن شمالِهِ: السلامُ عليْكُمْ ورحمةُ اللهِ وبركاتُهُ. سنن أبي داود ٩٩٧ </a:t>
            </a:r>
          </a:p>
          <a:p>
            <a:pPr algn="l"/>
            <a:r>
              <a:rPr lang="id-ID" sz="2400" dirty="0">
                <a:latin typeface="Sakkal Majalla" panose="02000000000000000000" pitchFamily="2" charset="-78"/>
                <a:cs typeface="Sakkal Majalla" panose="02000000000000000000" pitchFamily="2" charset="-78"/>
              </a:rPr>
              <a:t>Dikutip dari: </a:t>
            </a:r>
          </a:p>
          <a:p>
            <a:pPr marL="624078" indent="-514350" algn="l">
              <a:buAutoNum type="arabicPeriod"/>
            </a:pPr>
            <a:r>
              <a:rPr lang="id-ID" sz="2400" dirty="0">
                <a:latin typeface="Sakkal Majalla" panose="02000000000000000000" pitchFamily="2" charset="-78"/>
                <a:cs typeface="Sakkal Majalla" panose="02000000000000000000" pitchFamily="2" charset="-78"/>
              </a:rPr>
              <a:t>Sunan Abi Dawud, cet. Ke-3 edisi Muhammad abd al Aziz al-khalidi, Beirut: Dar al Kutub al-Ilmiyah, 1428/2007. h. 166, hadis no. 997.</a:t>
            </a:r>
          </a:p>
          <a:p>
            <a:pPr marL="624078" indent="-514350" algn="l">
              <a:buAutoNum type="arabicPeriod"/>
            </a:pPr>
            <a:r>
              <a:rPr lang="id-ID" sz="2400" dirty="0">
                <a:latin typeface="Sakkal Majalla" panose="02000000000000000000" pitchFamily="2" charset="-78"/>
                <a:cs typeface="Sakkal Majalla" panose="02000000000000000000" pitchFamily="2" charset="-78"/>
              </a:rPr>
              <a:t>Sunan Abi Dauwud, edisi izzat Ubaid ad-Da’aas dan Aadil as-Sayyid, Beirut: Dar Ibn hazm, 1418/1997, Juz1, h. 424, hadis no. 997</a:t>
            </a:r>
          </a:p>
          <a:p>
            <a:pPr marL="624078" indent="-514350" algn="l">
              <a:buAutoNum type="arabicPeriod"/>
            </a:pPr>
            <a:r>
              <a:rPr lang="id-ID" sz="2400" dirty="0">
                <a:latin typeface="Sakkal Majalla" panose="02000000000000000000" pitchFamily="2" charset="-78"/>
                <a:cs typeface="Sakkal Majalla" panose="02000000000000000000" pitchFamily="2" charset="-78"/>
              </a:rPr>
              <a:t>Sunan Abi Dawud, edisi Shidqiy Muhammad Jamil, Beirut: Dar al-Fikr, 1414;1994, juz I, h. 238, hadis no. 997.</a:t>
            </a:r>
          </a:p>
          <a:p>
            <a:pPr marL="109728" indent="0" algn="l">
              <a:buNone/>
            </a:pPr>
            <a:endParaRPr lang="en-ID" dirty="0"/>
          </a:p>
        </p:txBody>
      </p:sp>
    </p:spTree>
    <p:extLst>
      <p:ext uri="{BB962C8B-B14F-4D97-AF65-F5344CB8AC3E}">
        <p14:creationId xmlns:p14="http://schemas.microsoft.com/office/powerpoint/2010/main" val="22610449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a:ln>
            <a:solidFill>
              <a:srgbClr val="92D050"/>
            </a:solidFill>
          </a:ln>
        </p:spPr>
        <p:txBody>
          <a:bodyPr/>
          <a:lstStyle/>
          <a:p>
            <a:r>
              <a:rPr lang="id-ID" b="1" dirty="0"/>
              <a:t>18. Melaksanakan Shalat Rakaat ketiga dan keempat</a:t>
            </a:r>
          </a:p>
          <a:p>
            <a:r>
              <a:rPr lang="id-ID" dirty="0"/>
              <a:t>a. Cara duduk tasyahud awal</a:t>
            </a:r>
          </a:p>
          <a:p>
            <a:r>
              <a:rPr lang="id-ID" dirty="0"/>
              <a:t>b. Membaca doa tasyahud dan selawat</a:t>
            </a:r>
          </a:p>
          <a:p>
            <a:r>
              <a:rPr lang="id-ID" dirty="0"/>
              <a:t>c. membaca doa-doa pilihan: </a:t>
            </a:r>
          </a:p>
          <a:p>
            <a:r>
              <a:rPr lang="id-ID" dirty="0"/>
              <a:t>Dalil:</a:t>
            </a:r>
          </a:p>
          <a:p>
            <a:pPr>
              <a:buNone/>
            </a:pPr>
            <a:r>
              <a:rPr lang="id-ID" dirty="0"/>
              <a:t>Idzaa Qaadtum fii kulli rak’atain, fa quulu- attaiyatu lillahi....</a:t>
            </a:r>
          </a:p>
          <a:p>
            <a:pPr>
              <a:buNone/>
            </a:pPr>
            <a:r>
              <a:rPr lang="id-ID" dirty="0"/>
              <a:t>Walyatakhayyar minaddu’a- a’jabahu ilaihi, falyad’u llaha azza wajala.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6CE379-F33C-47A2-81C4-3482A4C1EB9E}"/>
              </a:ext>
            </a:extLst>
          </p:cNvPr>
          <p:cNvSpPr>
            <a:spLocks noGrp="1"/>
          </p:cNvSpPr>
          <p:nvPr>
            <p:ph idx="1"/>
          </p:nvPr>
        </p:nvSpPr>
        <p:spPr>
          <a:xfrm>
            <a:off x="457200" y="533400"/>
            <a:ext cx="8229600" cy="5473891"/>
          </a:xfrm>
          <a:ln>
            <a:solidFill>
              <a:srgbClr val="92D050"/>
            </a:solidFill>
          </a:ln>
        </p:spPr>
        <p:txBody>
          <a:bodyPr/>
          <a:lstStyle/>
          <a:p>
            <a:r>
              <a:rPr lang="en-US" dirty="0"/>
              <a:t>19. </a:t>
            </a:r>
            <a:r>
              <a:rPr lang="en-US" dirty="0" err="1"/>
              <a:t>Bediri</a:t>
            </a:r>
            <a:r>
              <a:rPr lang="en-US" dirty="0"/>
              <a:t> </a:t>
            </a:r>
            <a:r>
              <a:rPr lang="en-US" dirty="0" err="1"/>
              <a:t>untuk</a:t>
            </a:r>
            <a:r>
              <a:rPr lang="en-US" dirty="0"/>
              <a:t> </a:t>
            </a:r>
            <a:r>
              <a:rPr lang="en-US" dirty="0" err="1"/>
              <a:t>mengerjakan</a:t>
            </a:r>
            <a:r>
              <a:rPr lang="en-US" dirty="0"/>
              <a:t> </a:t>
            </a:r>
            <a:r>
              <a:rPr lang="en-US" dirty="0" err="1"/>
              <a:t>rakaat</a:t>
            </a:r>
            <a:r>
              <a:rPr lang="en-US" dirty="0"/>
              <a:t> </a:t>
            </a:r>
            <a:r>
              <a:rPr lang="en-US" dirty="0" err="1"/>
              <a:t>ketiga</a:t>
            </a:r>
            <a:endParaRPr lang="en-US" dirty="0"/>
          </a:p>
          <a:p>
            <a:r>
              <a:rPr lang="en-US" dirty="0"/>
              <a:t>a. </a:t>
            </a:r>
            <a:r>
              <a:rPr lang="en-US" dirty="0" err="1"/>
              <a:t>berdiri</a:t>
            </a:r>
            <a:r>
              <a:rPr lang="en-US" dirty="0"/>
              <a:t> </a:t>
            </a:r>
            <a:r>
              <a:rPr lang="en-US" dirty="0" err="1"/>
              <a:t>untuk</a:t>
            </a:r>
            <a:r>
              <a:rPr lang="en-US" dirty="0"/>
              <a:t> </a:t>
            </a:r>
            <a:r>
              <a:rPr lang="en-US" dirty="0" err="1"/>
              <a:t>rakaat</a:t>
            </a:r>
            <a:r>
              <a:rPr lang="en-US" dirty="0"/>
              <a:t> </a:t>
            </a:r>
            <a:r>
              <a:rPr lang="en-US" dirty="0" err="1"/>
              <a:t>ketiga</a:t>
            </a:r>
            <a:r>
              <a:rPr lang="en-US" dirty="0"/>
              <a:t> </a:t>
            </a:r>
            <a:r>
              <a:rPr lang="en-US" dirty="0" err="1"/>
              <a:t>sambil</a:t>
            </a:r>
            <a:r>
              <a:rPr lang="en-US" dirty="0"/>
              <a:t> </a:t>
            </a:r>
            <a:r>
              <a:rPr lang="en-US" dirty="0" err="1"/>
              <a:t>mengankat</a:t>
            </a:r>
            <a:r>
              <a:rPr lang="en-US" dirty="0"/>
              <a:t> </a:t>
            </a:r>
            <a:r>
              <a:rPr lang="en-US" dirty="0" err="1"/>
              <a:t>tangan</a:t>
            </a:r>
            <a:endParaRPr lang="en-US" dirty="0"/>
          </a:p>
          <a:p>
            <a:r>
              <a:rPr lang="en-US" dirty="0"/>
              <a:t>b. </a:t>
            </a:r>
            <a:r>
              <a:rPr lang="en-US" dirty="0" err="1"/>
              <a:t>bacaan</a:t>
            </a:r>
            <a:r>
              <a:rPr lang="en-US" dirty="0"/>
              <a:t> </a:t>
            </a:r>
            <a:r>
              <a:rPr lang="en-US" dirty="0" err="1"/>
              <a:t>saat</a:t>
            </a:r>
            <a:r>
              <a:rPr lang="en-US" dirty="0"/>
              <a:t> </a:t>
            </a:r>
            <a:r>
              <a:rPr lang="en-US" dirty="0" err="1"/>
              <a:t>berdiri</a:t>
            </a:r>
            <a:r>
              <a:rPr lang="en-US" dirty="0"/>
              <a:t> pada </a:t>
            </a:r>
            <a:r>
              <a:rPr lang="en-US" dirty="0" err="1"/>
              <a:t>rakaat</a:t>
            </a:r>
            <a:r>
              <a:rPr lang="en-US" dirty="0"/>
              <a:t> </a:t>
            </a:r>
            <a:r>
              <a:rPr lang="en-US" dirty="0" err="1"/>
              <a:t>ketiga</a:t>
            </a:r>
            <a:endParaRPr lang="en-US" dirty="0"/>
          </a:p>
          <a:p>
            <a:r>
              <a:rPr lang="en-US" dirty="0"/>
              <a:t>c. Gerakan pada </a:t>
            </a:r>
            <a:r>
              <a:rPr lang="en-US" dirty="0" err="1"/>
              <a:t>rakaat</a:t>
            </a:r>
            <a:r>
              <a:rPr lang="en-US" dirty="0"/>
              <a:t> </a:t>
            </a:r>
            <a:r>
              <a:rPr lang="en-US" dirty="0" err="1"/>
              <a:t>ketiga</a:t>
            </a:r>
            <a:r>
              <a:rPr lang="en-US" dirty="0"/>
              <a:t> </a:t>
            </a:r>
            <a:r>
              <a:rPr lang="en-US" dirty="0" err="1"/>
              <a:t>setelah</a:t>
            </a:r>
            <a:r>
              <a:rPr lang="en-US" dirty="0"/>
              <a:t> </a:t>
            </a:r>
            <a:r>
              <a:rPr lang="en-US" dirty="0" err="1"/>
              <a:t>membaca</a:t>
            </a:r>
            <a:r>
              <a:rPr lang="en-US" dirty="0"/>
              <a:t> al-</a:t>
            </a:r>
            <a:r>
              <a:rPr lang="en-US" dirty="0" err="1"/>
              <a:t>fatihah</a:t>
            </a:r>
            <a:endParaRPr lang="en-US" dirty="0"/>
          </a:p>
          <a:p>
            <a:r>
              <a:rPr lang="en-US" dirty="0"/>
              <a:t>d. </a:t>
            </a:r>
            <a:r>
              <a:rPr lang="en-US" dirty="0" err="1"/>
              <a:t>mengakhiri</a:t>
            </a:r>
            <a:r>
              <a:rPr lang="en-US" dirty="0"/>
              <a:t> </a:t>
            </a:r>
            <a:r>
              <a:rPr lang="en-US" dirty="0" err="1"/>
              <a:t>rakaat</a:t>
            </a:r>
            <a:r>
              <a:rPr lang="en-US" dirty="0"/>
              <a:t> </a:t>
            </a:r>
            <a:r>
              <a:rPr lang="en-US" dirty="0" err="1"/>
              <a:t>ketiga</a:t>
            </a:r>
            <a:endParaRPr lang="en-US" dirty="0"/>
          </a:p>
          <a:p>
            <a:endParaRPr lang="en-US" dirty="0"/>
          </a:p>
          <a:p>
            <a:pPr marL="109728" indent="0">
              <a:buNone/>
            </a:pPr>
            <a:r>
              <a:rPr lang="en-US" dirty="0"/>
              <a:t>20. Mengakhiri </a:t>
            </a:r>
            <a:r>
              <a:rPr lang="en-US" dirty="0" err="1"/>
              <a:t>rakaat</a:t>
            </a:r>
            <a:r>
              <a:rPr lang="en-US" dirty="0"/>
              <a:t> </a:t>
            </a:r>
            <a:r>
              <a:rPr lang="en-US" dirty="0" err="1"/>
              <a:t>keempat</a:t>
            </a:r>
            <a:r>
              <a:rPr lang="en-US" dirty="0"/>
              <a:t> </a:t>
            </a:r>
            <a:r>
              <a:rPr lang="en-US" dirty="0" err="1"/>
              <a:t>bagi</a:t>
            </a:r>
            <a:r>
              <a:rPr lang="en-US" dirty="0"/>
              <a:t> </a:t>
            </a:r>
            <a:r>
              <a:rPr lang="en-US" dirty="0" err="1"/>
              <a:t>shalat</a:t>
            </a:r>
            <a:r>
              <a:rPr lang="en-US" dirty="0"/>
              <a:t> </a:t>
            </a:r>
            <a:r>
              <a:rPr lang="en-US" dirty="0" err="1"/>
              <a:t>wajib</a:t>
            </a:r>
            <a:r>
              <a:rPr lang="en-US" dirty="0"/>
              <a:t> </a:t>
            </a:r>
            <a:r>
              <a:rPr lang="en-US" dirty="0" err="1"/>
              <a:t>empat</a:t>
            </a:r>
            <a:r>
              <a:rPr lang="en-US" dirty="0"/>
              <a:t> </a:t>
            </a:r>
            <a:r>
              <a:rPr lang="en-US" dirty="0" err="1"/>
              <a:t>rakaat</a:t>
            </a:r>
            <a:r>
              <a:rPr lang="en-US" dirty="0"/>
              <a:t>.</a:t>
            </a:r>
          </a:p>
          <a:p>
            <a:pPr marL="109728" indent="0">
              <a:buNone/>
            </a:pPr>
            <a:endParaRPr lang="en-ID" dirty="0"/>
          </a:p>
        </p:txBody>
      </p:sp>
    </p:spTree>
    <p:extLst>
      <p:ext uri="{BB962C8B-B14F-4D97-AF65-F5344CB8AC3E}">
        <p14:creationId xmlns:p14="http://schemas.microsoft.com/office/powerpoint/2010/main" val="27836808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1B4BCB-D1FE-40CD-97BD-2060607EFC41}"/>
              </a:ext>
            </a:extLst>
          </p:cNvPr>
          <p:cNvSpPr>
            <a:spLocks noGrp="1"/>
          </p:cNvSpPr>
          <p:nvPr>
            <p:ph type="title"/>
          </p:nvPr>
        </p:nvSpPr>
        <p:spPr>
          <a:ln>
            <a:solidFill>
              <a:srgbClr val="FFFF00"/>
            </a:solidFill>
          </a:ln>
        </p:spPr>
        <p:txBody>
          <a:bodyPr/>
          <a:lstStyle/>
          <a:p>
            <a:r>
              <a:rPr lang="en-US" dirty="0" err="1"/>
              <a:t>lanjutan</a:t>
            </a:r>
            <a:endParaRPr lang="en-ID" dirty="0"/>
          </a:p>
        </p:txBody>
      </p:sp>
      <p:sp>
        <p:nvSpPr>
          <p:cNvPr id="2" name="Content Placeholder 1">
            <a:extLst>
              <a:ext uri="{FF2B5EF4-FFF2-40B4-BE49-F238E27FC236}">
                <a16:creationId xmlns:a16="http://schemas.microsoft.com/office/drawing/2014/main" id="{6F458C31-8D1D-45D4-8C2D-57A081A368D4}"/>
              </a:ext>
            </a:extLst>
          </p:cNvPr>
          <p:cNvSpPr>
            <a:spLocks noGrp="1"/>
          </p:cNvSpPr>
          <p:nvPr>
            <p:ph idx="1"/>
          </p:nvPr>
        </p:nvSpPr>
        <p:spPr>
          <a:ln>
            <a:solidFill>
              <a:srgbClr val="92D050"/>
            </a:solidFill>
          </a:ln>
        </p:spPr>
        <p:txBody>
          <a:bodyPr>
            <a:normAutofit/>
          </a:bodyPr>
          <a:lstStyle/>
          <a:p>
            <a:r>
              <a:rPr lang="en-ID" dirty="0"/>
              <a:t>Adapun </a:t>
            </a:r>
            <a:r>
              <a:rPr lang="en-ID" dirty="0" err="1"/>
              <a:t>cara</a:t>
            </a:r>
            <a:r>
              <a:rPr lang="en-ID" dirty="0"/>
              <a:t> </a:t>
            </a:r>
            <a:r>
              <a:rPr lang="en-ID" dirty="0" err="1"/>
              <a:t>berdiri</a:t>
            </a:r>
            <a:r>
              <a:rPr lang="en-ID" dirty="0"/>
              <a:t> yang </a:t>
            </a:r>
            <a:r>
              <a:rPr lang="en-ID" dirty="0" err="1"/>
              <a:t>dilakukan</a:t>
            </a:r>
            <a:r>
              <a:rPr lang="en-ID" dirty="0"/>
              <a:t> </a:t>
            </a:r>
            <a:r>
              <a:rPr lang="en-ID" dirty="0" err="1"/>
              <a:t>ketika</a:t>
            </a:r>
            <a:r>
              <a:rPr lang="en-ID" dirty="0"/>
              <a:t> </a:t>
            </a:r>
            <a:r>
              <a:rPr lang="en-ID" dirty="0" err="1"/>
              <a:t>seseorang</a:t>
            </a:r>
            <a:r>
              <a:rPr lang="en-ID" dirty="0"/>
              <a:t> </a:t>
            </a:r>
            <a:r>
              <a:rPr lang="en-ID" dirty="0" err="1"/>
              <a:t>telah</a:t>
            </a:r>
            <a:r>
              <a:rPr lang="en-ID" dirty="0"/>
              <a:t> </a:t>
            </a:r>
            <a:r>
              <a:rPr lang="en-ID" dirty="0" err="1"/>
              <a:t>melakukan</a:t>
            </a:r>
            <a:r>
              <a:rPr lang="en-ID" dirty="0"/>
              <a:t> sujud </a:t>
            </a:r>
            <a:r>
              <a:rPr lang="en-ID" dirty="0" err="1"/>
              <a:t>kedua</a:t>
            </a:r>
            <a:r>
              <a:rPr lang="en-ID" dirty="0"/>
              <a:t> </a:t>
            </a:r>
            <a:r>
              <a:rPr lang="en-ID" dirty="0" err="1"/>
              <a:t>dari</a:t>
            </a:r>
            <a:r>
              <a:rPr lang="en-ID" dirty="0"/>
              <a:t> </a:t>
            </a:r>
            <a:r>
              <a:rPr lang="en-ID" dirty="0" err="1"/>
              <a:t>raka'at</a:t>
            </a:r>
            <a:r>
              <a:rPr lang="en-ID" dirty="0"/>
              <a:t> </a:t>
            </a:r>
            <a:r>
              <a:rPr lang="en-ID" dirty="0" err="1"/>
              <a:t>ganjil</a:t>
            </a:r>
            <a:r>
              <a:rPr lang="en-ID" dirty="0"/>
              <a:t> </a:t>
            </a:r>
            <a:r>
              <a:rPr lang="en-ID" dirty="0" err="1"/>
              <a:t>adalah</a:t>
            </a:r>
            <a:r>
              <a:rPr lang="en-ID" dirty="0"/>
              <a:t> duduk </a:t>
            </a:r>
            <a:r>
              <a:rPr lang="en-ID" dirty="0" err="1"/>
              <a:t>sejenak</a:t>
            </a:r>
            <a:r>
              <a:rPr lang="en-ID" dirty="0"/>
              <a:t> </a:t>
            </a:r>
            <a:r>
              <a:rPr lang="en-ID" dirty="0" err="1"/>
              <a:t>dengan</a:t>
            </a:r>
            <a:r>
              <a:rPr lang="en-ID" dirty="0"/>
              <a:t> </a:t>
            </a:r>
            <a:r>
              <a:rPr lang="en-ID" dirty="0" err="1"/>
              <a:t>cara</a:t>
            </a:r>
            <a:r>
              <a:rPr lang="en-ID" dirty="0"/>
              <a:t> duduk </a:t>
            </a:r>
            <a:r>
              <a:rPr lang="en-ID" dirty="0" err="1"/>
              <a:t>iftirasy</a:t>
            </a:r>
            <a:r>
              <a:rPr lang="en-ID" dirty="0"/>
              <a:t> </a:t>
            </a:r>
            <a:r>
              <a:rPr lang="en-ID" dirty="0" err="1"/>
              <a:t>terlebih</a:t>
            </a:r>
            <a:r>
              <a:rPr lang="en-ID" dirty="0"/>
              <a:t> </a:t>
            </a:r>
            <a:r>
              <a:rPr lang="en-ID" dirty="0" err="1"/>
              <a:t>dahulu</a:t>
            </a:r>
            <a:r>
              <a:rPr lang="en-ID" dirty="0"/>
              <a:t> </a:t>
            </a:r>
            <a:r>
              <a:rPr lang="en-ID" dirty="0" err="1"/>
              <a:t>sebelum</a:t>
            </a:r>
            <a:r>
              <a:rPr lang="en-ID" dirty="0"/>
              <a:t> </a:t>
            </a:r>
            <a:r>
              <a:rPr lang="en-ID" dirty="0" err="1"/>
              <a:t>memasuki</a:t>
            </a:r>
            <a:r>
              <a:rPr lang="en-ID" dirty="0"/>
              <a:t> pada </a:t>
            </a:r>
            <a:r>
              <a:rPr lang="en-ID" dirty="0" err="1"/>
              <a:t>raka'at</a:t>
            </a:r>
            <a:r>
              <a:rPr lang="en-ID" dirty="0"/>
              <a:t> </a:t>
            </a:r>
            <a:r>
              <a:rPr lang="en-ID" dirty="0" err="1"/>
              <a:t>berikutnya</a:t>
            </a:r>
            <a:r>
              <a:rPr lang="en-ID" dirty="0"/>
              <a:t>.</a:t>
            </a:r>
          </a:p>
          <a:p>
            <a:r>
              <a:rPr lang="en-ID" dirty="0"/>
              <a:t>Cara duduk </a:t>
            </a:r>
            <a:r>
              <a:rPr lang="en-ID" dirty="0" err="1"/>
              <a:t>semacam</a:t>
            </a:r>
            <a:r>
              <a:rPr lang="en-ID" dirty="0"/>
              <a:t> </a:t>
            </a:r>
            <a:r>
              <a:rPr lang="en-ID" dirty="0" err="1"/>
              <a:t>ini</a:t>
            </a:r>
            <a:r>
              <a:rPr lang="en-ID" dirty="0"/>
              <a:t> </a:t>
            </a:r>
            <a:r>
              <a:rPr lang="en-ID" dirty="0" err="1"/>
              <a:t>didasarkan</a:t>
            </a:r>
            <a:r>
              <a:rPr lang="en-ID" dirty="0"/>
              <a:t> pada  </a:t>
            </a:r>
            <a:r>
              <a:rPr lang="en-ID" dirty="0" err="1"/>
              <a:t>hadits-hadits</a:t>
            </a:r>
            <a:r>
              <a:rPr lang="en-ID" dirty="0"/>
              <a:t> </a:t>
            </a:r>
            <a:r>
              <a:rPr lang="en-ID" dirty="0" err="1"/>
              <a:t>berikut</a:t>
            </a:r>
            <a:r>
              <a:rPr lang="en-ID" dirty="0"/>
              <a:t>;       </a:t>
            </a:r>
          </a:p>
        </p:txBody>
      </p:sp>
    </p:spTree>
    <p:extLst>
      <p:ext uri="{BB962C8B-B14F-4D97-AF65-F5344CB8AC3E}">
        <p14:creationId xmlns:p14="http://schemas.microsoft.com/office/powerpoint/2010/main" val="23627725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1CB73F-33A8-4CAE-BBD3-5799835ABAF6}"/>
              </a:ext>
            </a:extLst>
          </p:cNvPr>
          <p:cNvSpPr>
            <a:spLocks noGrp="1"/>
          </p:cNvSpPr>
          <p:nvPr>
            <p:ph idx="1"/>
          </p:nvPr>
        </p:nvSpPr>
        <p:spPr>
          <a:xfrm>
            <a:off x="457200" y="685800"/>
            <a:ext cx="8229600" cy="5321491"/>
          </a:xfrm>
          <a:ln>
            <a:solidFill>
              <a:srgbClr val="92D050"/>
            </a:solidFill>
          </a:ln>
        </p:spPr>
        <p:txBody>
          <a:bodyPr/>
          <a:lstStyle/>
          <a:p>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Hadits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riwayat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Malik ibn al-</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Huwairits</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al-</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Laitsy</a:t>
            </a:r>
            <a:endParaRPr kumimoji="0" lang="en-ID" sz="1900" b="0" i="0" u="none" strike="noStrike" kern="1200" cap="none" spc="0" normalizeH="0" baseline="0" noProof="0" dirty="0">
              <a:ln>
                <a:noFill/>
              </a:ln>
              <a:solidFill>
                <a:srgbClr val="FFC000"/>
              </a:solidFill>
              <a:effectLst/>
              <a:uLnTx/>
              <a:uFillTx/>
              <a:latin typeface="Lucida Sans Unicode"/>
              <a:ea typeface="+mn-ea"/>
              <a:cs typeface="+mn-cs"/>
            </a:endParaRPr>
          </a:p>
          <a:p>
            <a:endParaRPr lang="en-ID" sz="1900" dirty="0">
              <a:solidFill>
                <a:srgbClr val="FFC000"/>
              </a:solidFill>
              <a:latin typeface="Lucida Sans Unicode"/>
            </a:endParaRPr>
          </a:p>
          <a:p>
            <a:r>
              <a:rPr kumimoji="0" lang="ar-SA" sz="3600" b="0" i="0" u="none" strike="noStrike" kern="1200" cap="none" spc="0" normalizeH="0" baseline="0" noProof="0" dirty="0">
                <a:ln>
                  <a:noFill/>
                </a:ln>
                <a:solidFill>
                  <a:srgbClr val="FFC000"/>
                </a:solidFill>
                <a:effectLst/>
                <a:uLnTx/>
                <a:uFillTx/>
                <a:latin typeface="Sakkal Majalla" panose="02000000000000000000" pitchFamily="2" charset="-78"/>
                <a:cs typeface="Sakkal Majalla" panose="02000000000000000000" pitchFamily="2" charset="-78"/>
              </a:rPr>
              <a:t>أَنَّهُ رَأَى النَّبِيَّ صَلَّى اللهُ عَلَيْهِ وَسَلَّمَ يُصَلِّي فَإِذَا كَانَ فِي وِتْرٍ مِنْ صَلاَتِهِ لَمْ يَنْهَضْ حَتَّى يَسْتَوِيَ قَاعِدًا. [رواه البخارى والترمذى والنسائى وأبو داود]</a:t>
            </a:r>
            <a:endParaRPr kumimoji="0" lang="en-US" sz="3600" b="0" i="0" u="none" strike="noStrike" kern="1200" cap="none" spc="0" normalizeH="0" baseline="0" noProof="0" dirty="0">
              <a:ln>
                <a:noFill/>
              </a:ln>
              <a:solidFill>
                <a:srgbClr val="FFC000"/>
              </a:solidFill>
              <a:effectLst/>
              <a:uLnTx/>
              <a:uFillTx/>
              <a:latin typeface="Sakkal Majalla" panose="02000000000000000000" pitchFamily="2" charset="-78"/>
              <a:cs typeface="Sakkal Majalla" panose="02000000000000000000" pitchFamily="2" charset="-78"/>
            </a:endParaRPr>
          </a:p>
          <a:p>
            <a:endParaRPr lang="en-US" sz="1900" dirty="0">
              <a:solidFill>
                <a:srgbClr val="FFC000"/>
              </a:solidFill>
              <a:latin typeface="Lucida Sans Unicode"/>
              <a:cs typeface="Arial" panose="020B0604020202020204" pitchFamily="34" charset="0"/>
            </a:endParaRPr>
          </a:p>
          <a:p>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Artinya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Bahwa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ia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(Malik ibn al-</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Huwairits</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melihat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Nabi saw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shalat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maka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apabila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beliau</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berada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pada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raka'at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ganjil</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raka'at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1 dan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raka'at</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3)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dari</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shalatnya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beliau</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sebelum</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berdiri</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duduk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dulu</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sehingga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lurus</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duduknya</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[HR. al-Bukhari, at-</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Turmudzi</a:t>
            </a:r>
            <a:r>
              <a:rPr kumimoji="0" lang="en-ID" sz="1900" b="0" i="0" u="none" strike="noStrike" kern="1200" cap="none" spc="0" normalizeH="0" baseline="0" noProof="0" dirty="0">
                <a:ln>
                  <a:noFill/>
                </a:ln>
                <a:solidFill>
                  <a:srgbClr val="FFC000"/>
                </a:solidFill>
                <a:effectLst/>
                <a:uLnTx/>
                <a:uFillTx/>
                <a:latin typeface="Lucida Sans Unicode"/>
                <a:ea typeface="+mn-ea"/>
                <a:cs typeface="+mn-cs"/>
              </a:rPr>
              <a:t>, an-</a:t>
            </a:r>
            <a:r>
              <a:rPr kumimoji="0" lang="en-ID" sz="1900" b="0" i="0" u="none" strike="noStrike" kern="1200" cap="none" spc="0" normalizeH="0" baseline="0" noProof="0" dirty="0" err="1">
                <a:ln>
                  <a:noFill/>
                </a:ln>
                <a:solidFill>
                  <a:srgbClr val="FFC000"/>
                </a:solidFill>
                <a:effectLst/>
                <a:uLnTx/>
                <a:uFillTx/>
                <a:latin typeface="Lucida Sans Unicode"/>
                <a:ea typeface="+mn-ea"/>
                <a:cs typeface="+mn-cs"/>
              </a:rPr>
              <a:t>Nasai</a:t>
            </a:r>
            <a:r>
              <a:rPr kumimoji="0" lang="en-ID" sz="1900" b="0" i="0" u="none" strike="noStrike" kern="1200" cap="none" spc="0" normalizeH="0" baseline="0" noProof="0" dirty="0">
                <a:ln>
                  <a:noFill/>
                </a:ln>
                <a:solidFill>
                  <a:srgbClr val="FFC000"/>
                </a:solidFill>
                <a:effectLst/>
                <a:uLnTx/>
                <a:uFillTx/>
                <a:latin typeface="Lucida Sans Unicode"/>
              </a:rPr>
              <a:t> dan Abu Dawud]b.      </a:t>
            </a:r>
            <a:endParaRPr lang="en-ID" dirty="0">
              <a:solidFill>
                <a:srgbClr val="FFC000"/>
              </a:solidFill>
            </a:endParaRPr>
          </a:p>
        </p:txBody>
      </p:sp>
    </p:spTree>
    <p:extLst>
      <p:ext uri="{BB962C8B-B14F-4D97-AF65-F5344CB8AC3E}">
        <p14:creationId xmlns:p14="http://schemas.microsoft.com/office/powerpoint/2010/main" val="10985835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3EF437-F36C-4B69-8D40-BAD75660DDE0}"/>
              </a:ext>
            </a:extLst>
          </p:cNvPr>
          <p:cNvSpPr>
            <a:spLocks noGrp="1"/>
          </p:cNvSpPr>
          <p:nvPr>
            <p:ph idx="1"/>
          </p:nvPr>
        </p:nvSpPr>
        <p:spPr>
          <a:xfrm>
            <a:off x="457200" y="838200"/>
            <a:ext cx="8229600" cy="5169091"/>
          </a:xfrm>
          <a:ln>
            <a:solidFill>
              <a:srgbClr val="92D050"/>
            </a:solidFill>
          </a:ln>
        </p:spPr>
        <p:txBody>
          <a:bodyPr/>
          <a:lstStyle/>
          <a:p>
            <a:r>
              <a:rPr kumimoji="0" lang="en-ID" sz="1900" b="0" i="0" u="none" strike="noStrike" kern="1200" cap="none" spc="0" normalizeH="0" baseline="0" noProof="0" dirty="0">
                <a:ln>
                  <a:noFill/>
                </a:ln>
                <a:effectLst/>
                <a:uLnTx/>
                <a:uFillTx/>
                <a:latin typeface="Lucida Sans Unicode"/>
                <a:ea typeface="+mn-ea"/>
                <a:cs typeface="+mn-cs"/>
              </a:rPr>
              <a:t>Hadits </a:t>
            </a:r>
            <a:r>
              <a:rPr kumimoji="0" lang="en-ID" sz="1900" b="0" i="0" u="none" strike="noStrike" kern="1200" cap="none" spc="0" normalizeH="0" baseline="0" noProof="0" dirty="0" err="1">
                <a:ln>
                  <a:noFill/>
                </a:ln>
                <a:effectLst/>
                <a:uLnTx/>
                <a:uFillTx/>
                <a:latin typeface="Lucida Sans Unicode"/>
                <a:ea typeface="+mn-ea"/>
                <a:cs typeface="+mn-cs"/>
              </a:rPr>
              <a:t>riwayat</a:t>
            </a:r>
            <a:r>
              <a:rPr kumimoji="0" lang="en-ID" sz="1900" b="0" i="0" u="none" strike="noStrike" kern="1200" cap="none" spc="0" normalizeH="0" baseline="0" noProof="0" dirty="0">
                <a:ln>
                  <a:noFill/>
                </a:ln>
                <a:effectLst/>
                <a:uLnTx/>
                <a:uFillTx/>
                <a:latin typeface="Lucida Sans Unicode"/>
                <a:ea typeface="+mn-ea"/>
                <a:cs typeface="+mn-cs"/>
              </a:rPr>
              <a:t> Malik ibn al-</a:t>
            </a:r>
            <a:r>
              <a:rPr kumimoji="0" lang="en-ID" sz="1900" b="0" i="0" u="none" strike="noStrike" kern="1200" cap="none" spc="0" normalizeH="0" baseline="0" noProof="0" dirty="0" err="1">
                <a:ln>
                  <a:noFill/>
                </a:ln>
                <a:effectLst/>
                <a:uLnTx/>
                <a:uFillTx/>
                <a:latin typeface="Lucida Sans Unicode"/>
                <a:ea typeface="+mn-ea"/>
                <a:cs typeface="+mn-cs"/>
              </a:rPr>
              <a:t>Huwairits</a:t>
            </a:r>
            <a:r>
              <a:rPr kumimoji="0" lang="en-ID" sz="1900" b="0" i="0" u="none" strike="noStrike" kern="1200" cap="none" spc="0" normalizeH="0" baseline="0" noProof="0" dirty="0">
                <a:ln>
                  <a:noFill/>
                </a:ln>
                <a:effectLst/>
                <a:uLnTx/>
                <a:uFillTx/>
                <a:latin typeface="Lucida Sans Unicode"/>
                <a:ea typeface="+mn-ea"/>
                <a:cs typeface="+mn-cs"/>
              </a:rPr>
              <a:t> yang lain</a:t>
            </a:r>
          </a:p>
          <a:p>
            <a:pPr algn="r"/>
            <a:endParaRPr lang="en-ID" sz="4000" dirty="0">
              <a:latin typeface="Sakkal Majalla" panose="02000000000000000000" pitchFamily="2" charset="-78"/>
              <a:cs typeface="Sakkal Majalla" panose="02000000000000000000" pitchFamily="2" charset="-78"/>
            </a:endParaRPr>
          </a:p>
          <a:p>
            <a:pPr algn="r"/>
            <a:r>
              <a:rPr kumimoji="0" lang="en-ID" sz="40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a:t>
            </a:r>
            <a:r>
              <a:rPr kumimoji="0" lang="ar-SA" sz="40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وَإِذَا رَفَعَ رَأْسَهُ عَنْ السَّجْدَةِ الثَّانِيَةِ جَلَسَ وَاعْتَمَدَ عَلَى اْلأَرْضِ ثُمَّ قَامَ. [رواه البخارى: الأذان: كيف يعتمد على الأرض اذا قام من الركعة]</a:t>
            </a:r>
            <a:endParaRPr kumimoji="0" lang="en-US" sz="40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a:p>
            <a:pPr marL="109728" indent="0">
              <a:buNone/>
            </a:pPr>
            <a:endParaRPr kumimoji="0" lang="en-US" sz="1900" b="0" i="0" u="none" strike="noStrike" kern="1200" cap="none" spc="0" normalizeH="0" baseline="0" noProof="0" dirty="0">
              <a:ln>
                <a:noFill/>
              </a:ln>
              <a:effectLst/>
              <a:uLnTx/>
              <a:uFillTx/>
              <a:latin typeface="Lucida Sans Unicode"/>
              <a:ea typeface="+mn-ea"/>
              <a:cs typeface="Arial" panose="020B0604020202020204" pitchFamily="34" charset="0"/>
            </a:endParaRPr>
          </a:p>
          <a:p>
            <a:r>
              <a:rPr kumimoji="0" lang="en-ID" sz="1900" b="0" i="0" u="none" strike="noStrike" kern="1200" cap="none" spc="0" normalizeH="0" baseline="0" noProof="0" dirty="0" err="1">
                <a:ln>
                  <a:noFill/>
                </a:ln>
                <a:effectLst/>
                <a:uLnTx/>
                <a:uFillTx/>
                <a:latin typeface="Lucida Sans Unicode"/>
                <a:ea typeface="+mn-ea"/>
                <a:cs typeface="+mn-cs"/>
              </a:rPr>
              <a:t>Artinya</a:t>
            </a:r>
            <a:r>
              <a:rPr kumimoji="0" lang="en-ID" sz="1900" b="0" i="0" u="none" strike="noStrike" kern="1200" cap="none" spc="0" normalizeH="0" baseline="0" noProof="0" dirty="0">
                <a:ln>
                  <a:noFill/>
                </a:ln>
                <a:effectLst/>
                <a:uLnTx/>
                <a:uFillTx/>
                <a:latin typeface="Lucida Sans Unicode"/>
                <a:ea typeface="+mn-ea"/>
                <a:cs typeface="+mn-cs"/>
              </a:rPr>
              <a:t>: “... </a:t>
            </a:r>
            <a:r>
              <a:rPr kumimoji="0" lang="en-ID" sz="1900" b="0" i="0" u="none" strike="noStrike" kern="1200" cap="none" spc="0" normalizeH="0" baseline="0" noProof="0" dirty="0" err="1">
                <a:ln>
                  <a:noFill/>
                </a:ln>
                <a:effectLst/>
                <a:uLnTx/>
                <a:uFillTx/>
                <a:latin typeface="Lucida Sans Unicode"/>
                <a:ea typeface="+mn-ea"/>
                <a:cs typeface="+mn-cs"/>
              </a:rPr>
              <a:t>apabila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beliau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mengangkat</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kepalanya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dari</a:t>
            </a:r>
            <a:r>
              <a:rPr kumimoji="0" lang="en-ID" sz="1900" b="0" i="0" u="none" strike="noStrike" kern="1200" cap="none" spc="0" normalizeH="0" baseline="0" noProof="0" dirty="0">
                <a:ln>
                  <a:noFill/>
                </a:ln>
                <a:effectLst/>
                <a:uLnTx/>
                <a:uFillTx/>
                <a:latin typeface="Lucida Sans Unicode"/>
                <a:ea typeface="+mn-ea"/>
                <a:cs typeface="+mn-cs"/>
              </a:rPr>
              <a:t> sujud yang </a:t>
            </a:r>
            <a:r>
              <a:rPr kumimoji="0" lang="en-ID" sz="1900" b="0" i="0" u="none" strike="noStrike" kern="1200" cap="none" spc="0" normalizeH="0" baseline="0" noProof="0" dirty="0" err="1">
                <a:ln>
                  <a:noFill/>
                </a:ln>
                <a:effectLst/>
                <a:uLnTx/>
                <a:uFillTx/>
                <a:latin typeface="Lucida Sans Unicode"/>
                <a:ea typeface="+mn-ea"/>
                <a:cs typeface="+mn-cs"/>
              </a:rPr>
              <a:t>kedua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beliau</a:t>
            </a:r>
            <a:r>
              <a:rPr kumimoji="0" lang="en-ID" sz="1900" b="0" i="0" u="none" strike="noStrike" kern="1200" cap="none" spc="0" normalizeH="0" baseline="0" noProof="0" dirty="0">
                <a:ln>
                  <a:noFill/>
                </a:ln>
                <a:effectLst/>
                <a:uLnTx/>
                <a:uFillTx/>
                <a:latin typeface="Lucida Sans Unicode"/>
                <a:ea typeface="+mn-ea"/>
                <a:cs typeface="+mn-cs"/>
              </a:rPr>
              <a:t> duduk dan </a:t>
            </a:r>
            <a:r>
              <a:rPr kumimoji="0" lang="en-ID" sz="1900" b="0" i="0" u="none" strike="noStrike" kern="1200" cap="none" spc="0" normalizeH="0" baseline="0" noProof="0" dirty="0" err="1">
                <a:ln>
                  <a:noFill/>
                </a:ln>
                <a:effectLst/>
                <a:uLnTx/>
                <a:uFillTx/>
                <a:latin typeface="Lucida Sans Unicode"/>
                <a:ea typeface="+mn-ea"/>
                <a:cs typeface="+mn-cs"/>
              </a:rPr>
              <a:t>menekankan</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tangan</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kepada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tanah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tempat</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shalat</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lalu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berdiri</a:t>
            </a:r>
            <a:r>
              <a:rPr kumimoji="0" lang="en-ID" sz="1900" b="0" i="0" u="none" strike="noStrike" kern="1200" cap="none" spc="0" normalizeH="0" baseline="0" noProof="0" dirty="0">
                <a:ln>
                  <a:noFill/>
                </a:ln>
                <a:effectLst/>
                <a:uLnTx/>
                <a:uFillTx/>
                <a:latin typeface="Lucida Sans Unicode"/>
              </a:rPr>
              <a:t>." [HR. al-Bukhari]</a:t>
            </a:r>
            <a:endParaRPr lang="en-ID" dirty="0"/>
          </a:p>
        </p:txBody>
      </p:sp>
    </p:spTree>
    <p:extLst>
      <p:ext uri="{BB962C8B-B14F-4D97-AF65-F5344CB8AC3E}">
        <p14:creationId xmlns:p14="http://schemas.microsoft.com/office/powerpoint/2010/main" val="1739857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FAE0A9-EC23-4AA3-A301-7D93E62E5A65}"/>
              </a:ext>
            </a:extLst>
          </p:cNvPr>
          <p:cNvSpPr>
            <a:spLocks noGrp="1"/>
          </p:cNvSpPr>
          <p:nvPr>
            <p:ph idx="1"/>
          </p:nvPr>
        </p:nvSpPr>
        <p:spPr>
          <a:xfrm>
            <a:off x="457200" y="457200"/>
            <a:ext cx="8229600" cy="5550091"/>
          </a:xfrm>
          <a:ln>
            <a:solidFill>
              <a:srgbClr val="92D050"/>
            </a:solidFill>
          </a:ln>
        </p:spPr>
        <p:txBody>
          <a:bodyPr>
            <a:normAutofit/>
          </a:bodyPr>
          <a:lstStyle/>
          <a:p>
            <a:r>
              <a:rPr lang="en-ID" dirty="0"/>
              <a:t>Adapun </a:t>
            </a:r>
            <a:r>
              <a:rPr lang="en-ID" dirty="0" err="1"/>
              <a:t>pertanyaan</a:t>
            </a:r>
            <a:r>
              <a:rPr lang="en-ID" dirty="0"/>
              <a:t> </a:t>
            </a:r>
            <a:r>
              <a:rPr lang="en-ID" dirty="0" err="1"/>
              <a:t>kedua</a:t>
            </a:r>
            <a:r>
              <a:rPr lang="en-ID" dirty="0"/>
              <a:t>, </a:t>
            </a:r>
            <a:r>
              <a:rPr lang="en-ID" dirty="0" err="1"/>
              <a:t>apa</a:t>
            </a:r>
            <a:r>
              <a:rPr lang="en-ID" dirty="0"/>
              <a:t> yang </a:t>
            </a:r>
            <a:r>
              <a:rPr lang="en-ID" dirty="0" err="1"/>
              <a:t>harus</a:t>
            </a:r>
            <a:r>
              <a:rPr lang="en-ID" dirty="0"/>
              <a:t> </a:t>
            </a:r>
            <a:r>
              <a:rPr lang="en-ID" dirty="0" err="1"/>
              <a:t>dilakukan</a:t>
            </a:r>
            <a:r>
              <a:rPr lang="en-ID" dirty="0"/>
              <a:t> oleh </a:t>
            </a:r>
            <a:r>
              <a:rPr lang="en-ID" dirty="0" err="1"/>
              <a:t>makmum</a:t>
            </a:r>
            <a:r>
              <a:rPr lang="en-ID" dirty="0"/>
              <a:t> </a:t>
            </a:r>
            <a:r>
              <a:rPr lang="en-ID" dirty="0" err="1"/>
              <a:t>masbuq</a:t>
            </a:r>
            <a:r>
              <a:rPr lang="en-ID" dirty="0"/>
              <a:t> </a:t>
            </a:r>
            <a:r>
              <a:rPr lang="en-ID" dirty="0" err="1"/>
              <a:t>ketika</a:t>
            </a:r>
            <a:r>
              <a:rPr lang="en-ID" dirty="0"/>
              <a:t> imam </a:t>
            </a:r>
            <a:r>
              <a:rPr lang="en-ID" dirty="0" err="1"/>
              <a:t>sedang</a:t>
            </a:r>
            <a:r>
              <a:rPr lang="en-ID" dirty="0"/>
              <a:t> duduk </a:t>
            </a:r>
            <a:r>
              <a:rPr lang="en-ID" dirty="0" err="1"/>
              <a:t>tawarruk</a:t>
            </a:r>
            <a:r>
              <a:rPr lang="en-ID" dirty="0"/>
              <a:t>. </a:t>
            </a:r>
            <a:r>
              <a:rPr lang="en-ID" dirty="0" err="1"/>
              <a:t>Untuk</a:t>
            </a:r>
            <a:r>
              <a:rPr lang="en-ID" dirty="0"/>
              <a:t> </a:t>
            </a:r>
            <a:r>
              <a:rPr lang="en-ID" dirty="0" err="1"/>
              <a:t>menjawab</a:t>
            </a:r>
            <a:r>
              <a:rPr lang="en-ID" dirty="0"/>
              <a:t> </a:t>
            </a:r>
            <a:r>
              <a:rPr lang="en-ID" dirty="0" err="1"/>
              <a:t>pertanyaan</a:t>
            </a:r>
            <a:r>
              <a:rPr lang="en-ID" dirty="0"/>
              <a:t> </a:t>
            </a:r>
            <a:r>
              <a:rPr lang="en-ID" dirty="0" err="1"/>
              <a:t>saudara</a:t>
            </a:r>
            <a:r>
              <a:rPr lang="en-ID" dirty="0"/>
              <a:t> </a:t>
            </a:r>
            <a:r>
              <a:rPr lang="en-ID" dirty="0" err="1"/>
              <a:t>perlu</a:t>
            </a:r>
            <a:r>
              <a:rPr lang="en-ID" dirty="0"/>
              <a:t> kami </a:t>
            </a:r>
            <a:r>
              <a:rPr lang="en-ID" dirty="0" err="1"/>
              <a:t>sampaikan</a:t>
            </a:r>
            <a:r>
              <a:rPr lang="en-ID" dirty="0"/>
              <a:t> </a:t>
            </a:r>
            <a:r>
              <a:rPr lang="en-ID" dirty="0" err="1"/>
              <a:t>bahwa</a:t>
            </a:r>
            <a:r>
              <a:rPr lang="en-ID" dirty="0"/>
              <a:t> </a:t>
            </a:r>
            <a:r>
              <a:rPr lang="en-ID" dirty="0" err="1"/>
              <a:t>dalam</a:t>
            </a:r>
            <a:r>
              <a:rPr lang="en-ID" dirty="0"/>
              <a:t> </a:t>
            </a:r>
            <a:r>
              <a:rPr lang="en-ID" dirty="0" err="1"/>
              <a:t>pelaksanaan</a:t>
            </a:r>
            <a:r>
              <a:rPr lang="en-ID" dirty="0"/>
              <a:t> </a:t>
            </a:r>
            <a:r>
              <a:rPr lang="en-ID" dirty="0" err="1"/>
              <a:t>shalat</a:t>
            </a:r>
            <a:r>
              <a:rPr lang="en-ID" dirty="0"/>
              <a:t> </a:t>
            </a:r>
            <a:r>
              <a:rPr lang="en-ID" dirty="0" err="1"/>
              <a:t>jama'ah</a:t>
            </a:r>
            <a:r>
              <a:rPr lang="en-ID" dirty="0"/>
              <a:t> </a:t>
            </a:r>
            <a:r>
              <a:rPr lang="en-ID" dirty="0" err="1"/>
              <a:t>ada</a:t>
            </a:r>
            <a:r>
              <a:rPr lang="en-ID" dirty="0"/>
              <a:t> </a:t>
            </a:r>
            <a:r>
              <a:rPr lang="en-ID" dirty="0" err="1"/>
              <a:t>beberapa</a:t>
            </a:r>
            <a:r>
              <a:rPr lang="en-ID" dirty="0"/>
              <a:t> </a:t>
            </a:r>
            <a:r>
              <a:rPr lang="en-ID" dirty="0" err="1"/>
              <a:t>ketentuan</a:t>
            </a:r>
            <a:r>
              <a:rPr lang="en-ID" dirty="0"/>
              <a:t>, </a:t>
            </a:r>
            <a:r>
              <a:rPr lang="en-ID" dirty="0" err="1"/>
              <a:t>diantaranya.a</a:t>
            </a:r>
            <a:r>
              <a:rPr lang="en-ID" dirty="0"/>
              <a:t>.       </a:t>
            </a:r>
          </a:p>
          <a:p>
            <a:r>
              <a:rPr lang="en-ID" dirty="0"/>
              <a:t>Imam </a:t>
            </a:r>
            <a:r>
              <a:rPr lang="en-ID" dirty="0" err="1"/>
              <a:t>dalam</a:t>
            </a:r>
            <a:r>
              <a:rPr lang="en-ID" dirty="0"/>
              <a:t> </a:t>
            </a:r>
            <a:r>
              <a:rPr lang="en-ID" dirty="0" err="1"/>
              <a:t>shalat</a:t>
            </a:r>
            <a:r>
              <a:rPr lang="en-ID" dirty="0"/>
              <a:t> </a:t>
            </a:r>
            <a:r>
              <a:rPr lang="en-ID" dirty="0" err="1"/>
              <a:t>jama'ah</a:t>
            </a:r>
            <a:r>
              <a:rPr lang="en-ID" dirty="0"/>
              <a:t> </a:t>
            </a:r>
            <a:r>
              <a:rPr lang="en-ID" dirty="0" err="1"/>
              <a:t>dijadikan</a:t>
            </a:r>
            <a:r>
              <a:rPr lang="en-ID" dirty="0"/>
              <a:t> </a:t>
            </a:r>
            <a:r>
              <a:rPr lang="en-ID" dirty="0" err="1"/>
              <a:t>untuk</a:t>
            </a:r>
            <a:r>
              <a:rPr lang="en-ID" dirty="0"/>
              <a:t> </a:t>
            </a:r>
            <a:r>
              <a:rPr lang="en-ID" dirty="0" err="1"/>
              <a:t>diikuti</a:t>
            </a:r>
            <a:r>
              <a:rPr lang="en-ID" dirty="0"/>
              <a:t> </a:t>
            </a:r>
            <a:r>
              <a:rPr lang="en-ID" dirty="0" err="1"/>
              <a:t>makmum</a:t>
            </a:r>
            <a:r>
              <a:rPr lang="en-ID" dirty="0"/>
              <a:t>. Hal </a:t>
            </a:r>
            <a:r>
              <a:rPr lang="en-ID" dirty="0" err="1"/>
              <a:t>ini</a:t>
            </a:r>
            <a:r>
              <a:rPr lang="en-ID" dirty="0"/>
              <a:t> </a:t>
            </a:r>
            <a:r>
              <a:rPr lang="en-ID" dirty="0" err="1"/>
              <a:t>berdasarkan</a:t>
            </a:r>
            <a:r>
              <a:rPr lang="en-ID" dirty="0"/>
              <a:t> </a:t>
            </a:r>
            <a:r>
              <a:rPr lang="en-ID" dirty="0" err="1"/>
              <a:t>hadits</a:t>
            </a:r>
            <a:endParaRPr lang="en-ID" dirty="0"/>
          </a:p>
        </p:txBody>
      </p:sp>
    </p:spTree>
    <p:extLst>
      <p:ext uri="{BB962C8B-B14F-4D97-AF65-F5344CB8AC3E}">
        <p14:creationId xmlns:p14="http://schemas.microsoft.com/office/powerpoint/2010/main" val="19739329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44F77-929D-496B-A3F0-184A2E7FB14F}"/>
              </a:ext>
            </a:extLst>
          </p:cNvPr>
          <p:cNvSpPr>
            <a:spLocks noGrp="1"/>
          </p:cNvSpPr>
          <p:nvPr>
            <p:ph idx="1"/>
          </p:nvPr>
        </p:nvSpPr>
        <p:spPr>
          <a:xfrm>
            <a:off x="457200" y="685800"/>
            <a:ext cx="8229600" cy="5321491"/>
          </a:xfrm>
          <a:ln>
            <a:solidFill>
              <a:srgbClr val="92D050"/>
            </a:solidFill>
          </a:ln>
        </p:spPr>
        <p:txBody>
          <a:bodyPr>
            <a:normAutofit fontScale="92500" lnSpcReduction="10000"/>
          </a:bodyPr>
          <a:lstStyle/>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endParaRPr kumimoji="0" lang="en-ID" sz="36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r>
              <a:rPr kumimoji="0" lang="en-ID" sz="36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a:t>
            </a:r>
            <a:r>
              <a:rPr kumimoji="0" lang="ar-SA" sz="36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عَنْ اَبِى هُرَيْرَةَ رَضِىَ اللهُ عَنْهُ قَالَ: اَنَّ رَسُوْلَ اللهِ صَلَّى اللهُ عَلَيْهِ وَسَلَّمَ قَالَ: </a:t>
            </a:r>
            <a:r>
              <a:rPr kumimoji="0" lang="ar-SA" sz="3600" b="0" i="0" u="none" strike="noStrike" kern="1200" cap="none" spc="0" normalizeH="0" baseline="0" noProof="0" dirty="0">
                <a:ln>
                  <a:noFill/>
                </a:ln>
                <a:solidFill>
                  <a:srgbClr val="FFC000"/>
                </a:solidFill>
                <a:effectLst/>
                <a:uLnTx/>
                <a:uFillTx/>
                <a:latin typeface="Sakkal Majalla" panose="02000000000000000000" pitchFamily="2" charset="-78"/>
                <a:cs typeface="Sakkal Majalla" panose="02000000000000000000" pitchFamily="2" charset="-78"/>
              </a:rPr>
              <a:t>اِنَّمَا جُعِلَ اْلاِمَامُ لِيُؤْتَمَّ بِهِ فَاِذَا كَبَّرَ فَكَبِّرُوْا وَلاَ تُكَبِّرُوا حَتىَّ يُكَبِّرَ. وَاِذَا رَكَعَ فَارْكَعُوْا وَلاَ تَرْكَعُوْا حَتىَّ يَرْكَعَ. وَاِذَا سَجَدَ فَاسْجُدُوْا وَلاَ تَسْجُدُوا حَتىَّ يَسْجُدَ</a:t>
            </a:r>
            <a:r>
              <a:rPr kumimoji="0" lang="ar-SA" sz="36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rPr>
              <a:t>. [رواه ابو داود]</a:t>
            </a:r>
            <a:endParaRPr kumimoji="0" lang="en-US" sz="3600" b="0" i="0" u="none" strike="noStrike" kern="1200" cap="none" spc="0" normalizeH="0" baseline="0" noProof="0" dirty="0">
              <a:ln>
                <a:noFill/>
              </a:ln>
              <a:effectLst/>
              <a:uLnTx/>
              <a:uFillTx/>
              <a:latin typeface="Sakkal Majalla" panose="02000000000000000000" pitchFamily="2" charset="-78"/>
              <a:cs typeface="Sakkal Majalla" panose="02000000000000000000" pitchFamily="2" charset="-78"/>
            </a:endParaRPr>
          </a:p>
          <a:p>
            <a:pPr marL="109728" marR="0" lvl="0" indent="0" algn="l" defTabSz="914400" rtl="0" eaLnBrk="1" fontAlgn="auto" latinLnBrk="0" hangingPunct="1">
              <a:lnSpc>
                <a:spcPct val="100000"/>
              </a:lnSpc>
              <a:spcBef>
                <a:spcPts val="400"/>
              </a:spcBef>
              <a:spcAft>
                <a:spcPts val="0"/>
              </a:spcAft>
              <a:buClr>
                <a:srgbClr val="D34817"/>
              </a:buClr>
              <a:buSzPct val="68000"/>
              <a:buNone/>
              <a:tabLst/>
              <a:defRPr/>
            </a:pPr>
            <a:endParaRPr lang="en-US" sz="3600" dirty="0">
              <a:latin typeface="Sakkal Majalla" panose="02000000000000000000" pitchFamily="2" charset="-78"/>
              <a:cs typeface="Sakkal Majalla" panose="02000000000000000000" pitchFamily="2" charset="-78"/>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endParaRPr kumimoji="0" lang="en-US" sz="1900" b="0" i="0" u="none" strike="noStrike" kern="1200" cap="none" spc="0" normalizeH="0" baseline="0" noProof="0" dirty="0">
              <a:ln>
                <a:noFill/>
              </a:ln>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r>
              <a:rPr kumimoji="0" lang="en-ID" sz="1900" b="0" i="0" u="none" strike="noStrike" kern="1200" cap="none" spc="0" normalizeH="0" baseline="0" noProof="0" dirty="0" err="1">
                <a:ln>
                  <a:noFill/>
                </a:ln>
                <a:effectLst/>
                <a:uLnTx/>
                <a:uFillTx/>
                <a:latin typeface="Lucida Sans Unicode"/>
                <a:ea typeface="+mn-ea"/>
                <a:cs typeface="+mn-cs"/>
              </a:rPr>
              <a:t>Artinya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Diriwayatkan</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dari</a:t>
            </a:r>
            <a:r>
              <a:rPr kumimoji="0" lang="en-ID" sz="1900" b="0" i="0" u="none" strike="noStrike" kern="1200" cap="none" spc="0" normalizeH="0" baseline="0" noProof="0" dirty="0">
                <a:ln>
                  <a:noFill/>
                </a:ln>
                <a:effectLst/>
                <a:uLnTx/>
                <a:uFillTx/>
                <a:latin typeface="Lucida Sans Unicode"/>
                <a:ea typeface="+mn-ea"/>
                <a:cs typeface="+mn-cs"/>
              </a:rPr>
              <a:t> Abu Hurairah </a:t>
            </a:r>
            <a:r>
              <a:rPr kumimoji="0" lang="en-ID" sz="1900" b="0" i="0" u="none" strike="noStrike" kern="1200" cap="none" spc="0" normalizeH="0" baseline="0" noProof="0" dirty="0" err="1">
                <a:ln>
                  <a:noFill/>
                </a:ln>
                <a:effectLst/>
                <a:uLnTx/>
                <a:uFillTx/>
                <a:latin typeface="Lucida Sans Unicode"/>
                <a:ea typeface="+mn-ea"/>
                <a:cs typeface="+mn-cs"/>
              </a:rPr>
              <a:t>ra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berkata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Sesungguhnya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Rasulullah</a:t>
            </a:r>
            <a:r>
              <a:rPr kumimoji="0" lang="en-ID" sz="1900" b="0" i="0" u="none" strike="noStrike" kern="1200" cap="none" spc="0" normalizeH="0" baseline="0" noProof="0" dirty="0">
                <a:ln>
                  <a:noFill/>
                </a:ln>
                <a:effectLst/>
                <a:uLnTx/>
                <a:uFillTx/>
                <a:latin typeface="Lucida Sans Unicode"/>
                <a:ea typeface="+mn-ea"/>
                <a:cs typeface="+mn-cs"/>
              </a:rPr>
              <a:t> saw </a:t>
            </a:r>
            <a:r>
              <a:rPr kumimoji="0" lang="en-ID" sz="1900" b="0" i="0" u="none" strike="noStrike" kern="1200" cap="none" spc="0" normalizeH="0" baseline="0" noProof="0" dirty="0" err="1">
                <a:ln>
                  <a:noFill/>
                </a:ln>
                <a:effectLst/>
                <a:uLnTx/>
                <a:uFillTx/>
                <a:latin typeface="Lucida Sans Unicode"/>
                <a:ea typeface="+mn-ea"/>
                <a:cs typeface="+mn-cs"/>
              </a:rPr>
              <a:t>telah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bersabda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Sungguh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bahwa</a:t>
            </a:r>
            <a:r>
              <a:rPr kumimoji="0" lang="en-ID" sz="1900" b="0" i="0" u="none" strike="noStrike" kern="1200" cap="none" spc="0" normalizeH="0" baseline="0" noProof="0" dirty="0">
                <a:ln>
                  <a:noFill/>
                </a:ln>
                <a:effectLst/>
                <a:uLnTx/>
                <a:uFillTx/>
                <a:latin typeface="Lucida Sans Unicode"/>
                <a:ea typeface="+mn-ea"/>
                <a:cs typeface="+mn-cs"/>
              </a:rPr>
              <a:t> imam </a:t>
            </a:r>
            <a:r>
              <a:rPr kumimoji="0" lang="en-ID" sz="1900" b="0" i="0" u="none" strike="noStrike" kern="1200" cap="none" spc="0" normalizeH="0" baseline="0" noProof="0" dirty="0" err="1">
                <a:ln>
                  <a:noFill/>
                </a:ln>
                <a:effectLst/>
                <a:uLnTx/>
                <a:uFillTx/>
                <a:latin typeface="Lucida Sans Unicode"/>
                <a:ea typeface="+mn-ea"/>
                <a:cs typeface="+mn-cs"/>
              </a:rPr>
              <a:t>itu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diangkat</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untuk</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diikuti</a:t>
            </a:r>
            <a:r>
              <a:rPr kumimoji="0" lang="en-ID" sz="1900" b="0" i="0" u="none" strike="noStrike" kern="1200" cap="none" spc="0" normalizeH="0" baseline="0" noProof="0" dirty="0">
                <a:ln>
                  <a:noFill/>
                </a:ln>
                <a:effectLst/>
                <a:uLnTx/>
                <a:uFillTx/>
                <a:latin typeface="Lucida Sans Unicode"/>
                <a:ea typeface="+mn-ea"/>
                <a:cs typeface="+mn-cs"/>
              </a:rPr>
              <a:t>. Oleh </a:t>
            </a:r>
            <a:r>
              <a:rPr kumimoji="0" lang="en-ID" sz="1900" b="0" i="0" u="none" strike="noStrike" kern="1200" cap="none" spc="0" normalizeH="0" baseline="0" noProof="0" dirty="0" err="1">
                <a:ln>
                  <a:noFill/>
                </a:ln>
                <a:effectLst/>
                <a:uLnTx/>
                <a:uFillTx/>
                <a:latin typeface="Lucida Sans Unicode"/>
                <a:ea typeface="+mn-ea"/>
                <a:cs typeface="+mn-cs"/>
              </a:rPr>
              <a:t>karenanya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apabila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bertakbir</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maka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takbirlah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dan </a:t>
            </a:r>
            <a:r>
              <a:rPr kumimoji="0" lang="en-ID" sz="1900" b="0" i="0" u="none" strike="noStrike" kern="1200" cap="none" spc="0" normalizeH="0" baseline="0" noProof="0" dirty="0" err="1">
                <a:ln>
                  <a:noFill/>
                </a:ln>
                <a:effectLst/>
                <a:uLnTx/>
                <a:uFillTx/>
                <a:latin typeface="Lucida Sans Unicode"/>
                <a:ea typeface="+mn-ea"/>
                <a:cs typeface="+mn-cs"/>
              </a:rPr>
              <a:t>janganlah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bertakbir</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sehingga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bertakbir</a:t>
            </a:r>
            <a:r>
              <a:rPr kumimoji="0" lang="en-ID" sz="1900" b="0" i="0" u="none" strike="noStrike" kern="1200" cap="none" spc="0" normalizeH="0" baseline="0" noProof="0" dirty="0">
                <a:ln>
                  <a:noFill/>
                </a:ln>
                <a:effectLst/>
                <a:uLnTx/>
                <a:uFillTx/>
                <a:latin typeface="Lucida Sans Unicode"/>
                <a:ea typeface="+mn-ea"/>
                <a:cs typeface="+mn-cs"/>
              </a:rPr>
              <a:t>. Dan </a:t>
            </a:r>
            <a:r>
              <a:rPr kumimoji="0" lang="en-ID" sz="1900" b="0" i="0" u="none" strike="noStrike" kern="1200" cap="none" spc="0" normalizeH="0" baseline="0" noProof="0" dirty="0" err="1">
                <a:ln>
                  <a:noFill/>
                </a:ln>
                <a:effectLst/>
                <a:uLnTx/>
                <a:uFillTx/>
                <a:latin typeface="Lucida Sans Unicode"/>
                <a:ea typeface="+mn-ea"/>
                <a:cs typeface="+mn-cs"/>
              </a:rPr>
              <a:t>apabila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telah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ruku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maka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ruku’lah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dan </a:t>
            </a:r>
            <a:r>
              <a:rPr kumimoji="0" lang="en-ID" sz="1900" b="0" i="0" u="none" strike="noStrike" kern="1200" cap="none" spc="0" normalizeH="0" baseline="0" noProof="0" dirty="0" err="1">
                <a:ln>
                  <a:noFill/>
                </a:ln>
                <a:effectLst/>
                <a:uLnTx/>
                <a:uFillTx/>
                <a:latin typeface="Lucida Sans Unicode"/>
                <a:ea typeface="+mn-ea"/>
                <a:cs typeface="+mn-cs"/>
              </a:rPr>
              <a:t>jangan</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ruku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sehingga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ruku</a:t>
            </a:r>
            <a:r>
              <a:rPr kumimoji="0" lang="en-ID" sz="1900" b="0" i="0" u="none" strike="noStrike" kern="1200" cap="none" spc="0" normalizeH="0" baseline="0" noProof="0" dirty="0">
                <a:ln>
                  <a:noFill/>
                </a:ln>
                <a:effectLst/>
                <a:uLnTx/>
                <a:uFillTx/>
                <a:latin typeface="Lucida Sans Unicode"/>
                <a:ea typeface="+mn-ea"/>
                <a:cs typeface="+mn-cs"/>
              </a:rPr>
              <a:t>’. Dan </a:t>
            </a:r>
            <a:r>
              <a:rPr kumimoji="0" lang="en-ID" sz="1900" b="0" i="0" u="none" strike="noStrike" kern="1200" cap="none" spc="0" normalizeH="0" baseline="0" noProof="0" dirty="0" err="1">
                <a:ln>
                  <a:noFill/>
                </a:ln>
                <a:effectLst/>
                <a:uLnTx/>
                <a:uFillTx/>
                <a:latin typeface="Lucida Sans Unicode"/>
                <a:ea typeface="+mn-ea"/>
                <a:cs typeface="+mn-cs"/>
              </a:rPr>
              <a:t>apabila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telah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bersujud</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maka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bersujudlah</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dan </a:t>
            </a:r>
            <a:r>
              <a:rPr kumimoji="0" lang="en-ID" sz="1900" b="0" i="0" u="none" strike="noStrike" kern="1200" cap="none" spc="0" normalizeH="0" baseline="0" noProof="0" dirty="0" err="1">
                <a:ln>
                  <a:noFill/>
                </a:ln>
                <a:effectLst/>
                <a:uLnTx/>
                <a:uFillTx/>
                <a:latin typeface="Lucida Sans Unicode"/>
                <a:ea typeface="+mn-ea"/>
                <a:cs typeface="+mn-cs"/>
              </a:rPr>
              <a:t>jangan</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kamu</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bersujud</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sehingga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ia</a:t>
            </a:r>
            <a:r>
              <a:rPr kumimoji="0" lang="en-ID" sz="1900" b="0" i="0" u="none" strike="noStrike" kern="1200" cap="none" spc="0" normalizeH="0" baseline="0" noProof="0" dirty="0">
                <a:ln>
                  <a:noFill/>
                </a:ln>
                <a:effectLst/>
                <a:uLnTx/>
                <a:uFillTx/>
                <a:latin typeface="Lucida Sans Unicode"/>
                <a:ea typeface="+mn-ea"/>
                <a:cs typeface="+mn-cs"/>
              </a:rPr>
              <a:t> </a:t>
            </a:r>
            <a:r>
              <a:rPr kumimoji="0" lang="en-ID" sz="1900" b="0" i="0" u="none" strike="noStrike" kern="1200" cap="none" spc="0" normalizeH="0" baseline="0" noProof="0" dirty="0" err="1">
                <a:ln>
                  <a:noFill/>
                </a:ln>
                <a:effectLst/>
                <a:uLnTx/>
                <a:uFillTx/>
                <a:latin typeface="Lucida Sans Unicode"/>
                <a:ea typeface="+mn-ea"/>
                <a:cs typeface="+mn-cs"/>
              </a:rPr>
              <a:t>bersujud</a:t>
            </a:r>
            <a:r>
              <a:rPr kumimoji="0" lang="en-ID" sz="1900" b="0" i="0" u="none" strike="noStrike" kern="1200" cap="none" spc="0" normalizeH="0" baseline="0" noProof="0" dirty="0">
                <a:ln>
                  <a:noFill/>
                </a:ln>
                <a:effectLst/>
                <a:uLnTx/>
                <a:uFillTx/>
                <a:latin typeface="Lucida Sans Unicode"/>
                <a:ea typeface="+mn-ea"/>
                <a:cs typeface="+mn-cs"/>
              </a:rPr>
              <a:t>.” [HR. Abu Dawud]</a:t>
            </a:r>
          </a:p>
          <a:p>
            <a:endParaRPr lang="en-ID" dirty="0"/>
          </a:p>
        </p:txBody>
      </p:sp>
    </p:spTree>
    <p:extLst>
      <p:ext uri="{BB962C8B-B14F-4D97-AF65-F5344CB8AC3E}">
        <p14:creationId xmlns:p14="http://schemas.microsoft.com/office/powerpoint/2010/main" val="20904292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22ED3D-F15D-43B9-B0A7-3600E18BD69C}"/>
              </a:ext>
            </a:extLst>
          </p:cNvPr>
          <p:cNvSpPr>
            <a:spLocks noGrp="1"/>
          </p:cNvSpPr>
          <p:nvPr>
            <p:ph idx="1"/>
          </p:nvPr>
        </p:nvSpPr>
        <p:spPr>
          <a:xfrm>
            <a:off x="457200" y="838200"/>
            <a:ext cx="8229600" cy="5169091"/>
          </a:xfrm>
          <a:ln>
            <a:solidFill>
              <a:srgbClr val="92D050"/>
            </a:solidFill>
          </a:ln>
        </p:spPr>
        <p:txBody>
          <a:bodyPr>
            <a:normAutofit fontScale="92500" lnSpcReduction="20000"/>
          </a:bodyPr>
          <a:lstStyle/>
          <a:p>
            <a:r>
              <a:rPr lang="en-ID" dirty="0"/>
              <a:t>b. </a:t>
            </a:r>
            <a:r>
              <a:rPr lang="en-ID" dirty="0" err="1"/>
              <a:t>Makmum</a:t>
            </a:r>
            <a:r>
              <a:rPr lang="en-ID" dirty="0"/>
              <a:t> </a:t>
            </a:r>
            <a:r>
              <a:rPr lang="en-ID" dirty="0" err="1"/>
              <a:t>tidak</a:t>
            </a:r>
            <a:r>
              <a:rPr lang="en-ID" dirty="0"/>
              <a:t> </a:t>
            </a:r>
            <a:r>
              <a:rPr lang="en-ID" dirty="0" err="1"/>
              <a:t>dibolehkan</a:t>
            </a:r>
            <a:r>
              <a:rPr lang="en-ID" dirty="0"/>
              <a:t> </a:t>
            </a:r>
            <a:r>
              <a:rPr lang="en-ID" dirty="0" err="1"/>
              <a:t>mendahului</a:t>
            </a:r>
            <a:r>
              <a:rPr lang="en-ID" dirty="0"/>
              <a:t> imam </a:t>
            </a:r>
            <a:r>
              <a:rPr lang="en-ID" dirty="0" err="1"/>
              <a:t>dalam</a:t>
            </a:r>
            <a:r>
              <a:rPr lang="en-ID" dirty="0"/>
              <a:t> </a:t>
            </a:r>
            <a:r>
              <a:rPr lang="en-ID" dirty="0" err="1"/>
              <a:t>melakukan</a:t>
            </a:r>
            <a:r>
              <a:rPr lang="en-ID" dirty="0"/>
              <a:t> </a:t>
            </a:r>
            <a:r>
              <a:rPr lang="en-ID" dirty="0" err="1"/>
              <a:t>gerakan</a:t>
            </a:r>
            <a:r>
              <a:rPr lang="en-ID" dirty="0"/>
              <a:t> dan </a:t>
            </a:r>
            <a:r>
              <a:rPr lang="en-ID" dirty="0" err="1"/>
              <a:t>bacaan</a:t>
            </a:r>
            <a:r>
              <a:rPr lang="en-ID" dirty="0"/>
              <a:t> imam.</a:t>
            </a:r>
          </a:p>
          <a:p>
            <a:r>
              <a:rPr lang="en-ID" dirty="0"/>
              <a:t>c. Imam dan </a:t>
            </a:r>
            <a:r>
              <a:rPr lang="en-ID" dirty="0" err="1"/>
              <a:t>makmum</a:t>
            </a:r>
            <a:r>
              <a:rPr lang="en-ID" dirty="0"/>
              <a:t>  </a:t>
            </a:r>
            <a:r>
              <a:rPr lang="en-ID" dirty="0" err="1"/>
              <a:t>membaca</a:t>
            </a:r>
            <a:r>
              <a:rPr lang="en-ID" dirty="0"/>
              <a:t> </a:t>
            </a:r>
            <a:r>
              <a:rPr lang="en-ID" dirty="0" err="1"/>
              <a:t>ta'min</a:t>
            </a:r>
            <a:r>
              <a:rPr lang="en-ID" dirty="0"/>
              <a:t> (</a:t>
            </a:r>
            <a:r>
              <a:rPr lang="en-ID" dirty="0" err="1"/>
              <a:t>Aamiin</a:t>
            </a:r>
            <a:r>
              <a:rPr lang="en-ID" dirty="0"/>
              <a:t>) </a:t>
            </a:r>
            <a:r>
              <a:rPr lang="en-ID" dirty="0" err="1"/>
              <a:t>secara</a:t>
            </a:r>
            <a:r>
              <a:rPr lang="en-ID" dirty="0"/>
              <a:t> </a:t>
            </a:r>
            <a:r>
              <a:rPr lang="en-ID" dirty="0" err="1"/>
              <a:t>bersama-sama</a:t>
            </a:r>
            <a:r>
              <a:rPr lang="en-ID" dirty="0"/>
              <a:t>.</a:t>
            </a:r>
          </a:p>
          <a:p>
            <a:r>
              <a:rPr lang="en-ID" dirty="0"/>
              <a:t>d. </a:t>
            </a:r>
            <a:r>
              <a:rPr lang="en-ID" dirty="0" err="1"/>
              <a:t>Khusus</a:t>
            </a:r>
            <a:r>
              <a:rPr lang="en-ID" dirty="0"/>
              <a:t> </a:t>
            </a:r>
            <a:r>
              <a:rPr lang="en-ID" dirty="0" err="1"/>
              <a:t>bagi</a:t>
            </a:r>
            <a:r>
              <a:rPr lang="en-ID" dirty="0"/>
              <a:t> </a:t>
            </a:r>
            <a:r>
              <a:rPr lang="en-ID" dirty="0" err="1"/>
              <a:t>makmum</a:t>
            </a:r>
            <a:r>
              <a:rPr lang="en-ID" dirty="0"/>
              <a:t> </a:t>
            </a:r>
            <a:r>
              <a:rPr lang="en-ID" dirty="0" err="1"/>
              <a:t>masbuq</a:t>
            </a:r>
            <a:r>
              <a:rPr lang="en-ID" dirty="0"/>
              <a:t> (</a:t>
            </a:r>
            <a:r>
              <a:rPr lang="en-ID" dirty="0" err="1"/>
              <a:t>jama'ah</a:t>
            </a:r>
            <a:r>
              <a:rPr lang="en-ID" dirty="0"/>
              <a:t> yang </a:t>
            </a:r>
            <a:r>
              <a:rPr lang="en-ID" dirty="0" err="1"/>
              <a:t>ketinggalan</a:t>
            </a:r>
            <a:r>
              <a:rPr lang="en-ID" dirty="0"/>
              <a:t>/</a:t>
            </a:r>
            <a:r>
              <a:rPr lang="en-ID" dirty="0" err="1"/>
              <a:t>terlambat</a:t>
            </a:r>
            <a:r>
              <a:rPr lang="en-ID" dirty="0"/>
              <a:t>), </a:t>
            </a:r>
            <a:r>
              <a:rPr lang="en-ID" dirty="0" err="1"/>
              <a:t>apabila</a:t>
            </a:r>
            <a:r>
              <a:rPr lang="en-ID" dirty="0"/>
              <a:t> </a:t>
            </a:r>
            <a:r>
              <a:rPr lang="en-ID" dirty="0" err="1"/>
              <a:t>mendatangi</a:t>
            </a:r>
            <a:r>
              <a:rPr lang="en-ID" dirty="0"/>
              <a:t>  </a:t>
            </a:r>
            <a:r>
              <a:rPr lang="en-ID" dirty="0" err="1"/>
              <a:t>shalat</a:t>
            </a:r>
            <a:r>
              <a:rPr lang="en-ID" dirty="0"/>
              <a:t> </a:t>
            </a:r>
            <a:r>
              <a:rPr lang="en-ID" dirty="0" err="1"/>
              <a:t>jama'ah</a:t>
            </a:r>
            <a:r>
              <a:rPr lang="en-ID" dirty="0"/>
              <a:t> dan </a:t>
            </a:r>
            <a:r>
              <a:rPr lang="en-ID" dirty="0" err="1"/>
              <a:t>mendapati</a:t>
            </a:r>
            <a:r>
              <a:rPr lang="en-ID" dirty="0"/>
              <a:t> imam </a:t>
            </a:r>
            <a:r>
              <a:rPr lang="en-ID" dirty="0" err="1"/>
              <a:t>sudah</a:t>
            </a:r>
            <a:r>
              <a:rPr lang="en-ID" dirty="0"/>
              <a:t> </a:t>
            </a:r>
            <a:r>
              <a:rPr lang="en-ID" dirty="0" err="1"/>
              <a:t>melakukan</a:t>
            </a:r>
            <a:r>
              <a:rPr lang="en-ID" dirty="0"/>
              <a:t> </a:t>
            </a:r>
            <a:r>
              <a:rPr lang="en-ID" dirty="0" err="1"/>
              <a:t>shalat</a:t>
            </a:r>
            <a:r>
              <a:rPr lang="en-ID" dirty="0"/>
              <a:t>, </a:t>
            </a:r>
            <a:r>
              <a:rPr lang="en-ID" dirty="0" err="1"/>
              <a:t>maka</a:t>
            </a:r>
            <a:r>
              <a:rPr lang="en-ID" dirty="0"/>
              <a:t> </a:t>
            </a:r>
            <a:r>
              <a:rPr lang="en-ID" dirty="0" err="1"/>
              <a:t>ia</a:t>
            </a:r>
            <a:r>
              <a:rPr lang="en-ID" dirty="0"/>
              <a:t> </a:t>
            </a:r>
            <a:r>
              <a:rPr lang="en-ID" dirty="0" err="1"/>
              <a:t>segera</a:t>
            </a:r>
            <a:r>
              <a:rPr lang="en-ID" dirty="0"/>
              <a:t> </a:t>
            </a:r>
            <a:r>
              <a:rPr lang="en-ID" dirty="0" err="1"/>
              <a:t>melakukan</a:t>
            </a:r>
            <a:r>
              <a:rPr lang="en-ID" dirty="0"/>
              <a:t> takbir </a:t>
            </a:r>
            <a:r>
              <a:rPr lang="en-ID" dirty="0" err="1"/>
              <a:t>lalu</a:t>
            </a:r>
            <a:r>
              <a:rPr lang="en-ID" dirty="0"/>
              <a:t> </a:t>
            </a:r>
            <a:r>
              <a:rPr lang="en-ID" dirty="0" err="1"/>
              <a:t>mengerjakan</a:t>
            </a:r>
            <a:r>
              <a:rPr lang="en-ID" dirty="0"/>
              <a:t> </a:t>
            </a:r>
            <a:r>
              <a:rPr lang="en-ID" dirty="0" err="1"/>
              <a:t>gerakan</a:t>
            </a:r>
            <a:r>
              <a:rPr lang="en-ID" dirty="0"/>
              <a:t> </a:t>
            </a:r>
            <a:r>
              <a:rPr lang="en-ID" dirty="0" err="1"/>
              <a:t>atau</a:t>
            </a:r>
            <a:r>
              <a:rPr lang="en-ID" dirty="0"/>
              <a:t> </a:t>
            </a:r>
            <a:r>
              <a:rPr lang="en-ID" dirty="0" err="1"/>
              <a:t>bacaan</a:t>
            </a:r>
            <a:r>
              <a:rPr lang="en-ID" dirty="0"/>
              <a:t> yang </a:t>
            </a:r>
            <a:r>
              <a:rPr lang="en-ID" dirty="0" err="1"/>
              <a:t>dikerjakan</a:t>
            </a:r>
            <a:r>
              <a:rPr lang="en-ID" dirty="0"/>
              <a:t> imam, </a:t>
            </a:r>
            <a:r>
              <a:rPr lang="en-ID" dirty="0" err="1"/>
              <a:t>apabila</a:t>
            </a:r>
            <a:r>
              <a:rPr lang="en-ID" dirty="0"/>
              <a:t> </a:t>
            </a:r>
            <a:r>
              <a:rPr lang="en-ID" dirty="0" err="1"/>
              <a:t>ia</a:t>
            </a:r>
            <a:r>
              <a:rPr lang="en-ID" dirty="0"/>
              <a:t> </a:t>
            </a:r>
            <a:r>
              <a:rPr lang="en-ID" dirty="0" err="1"/>
              <a:t>dapat</a:t>
            </a:r>
            <a:r>
              <a:rPr lang="en-ID" dirty="0"/>
              <a:t> </a:t>
            </a:r>
            <a:r>
              <a:rPr lang="en-ID" dirty="0" err="1"/>
              <a:t>melakukan</a:t>
            </a:r>
            <a:r>
              <a:rPr lang="en-ID" dirty="0"/>
              <a:t> </a:t>
            </a:r>
            <a:r>
              <a:rPr lang="en-ID" dirty="0" err="1"/>
              <a:t>ruku</a:t>
            </a:r>
            <a:r>
              <a:rPr lang="en-ID" dirty="0"/>
              <a:t>' </a:t>
            </a:r>
            <a:r>
              <a:rPr lang="en-ID" dirty="0" err="1"/>
              <a:t>bersama</a:t>
            </a:r>
            <a:r>
              <a:rPr lang="en-ID" dirty="0"/>
              <a:t> imam </a:t>
            </a:r>
            <a:r>
              <a:rPr lang="en-ID" dirty="0" err="1"/>
              <a:t>maka</a:t>
            </a:r>
            <a:r>
              <a:rPr lang="en-ID" dirty="0"/>
              <a:t> </a:t>
            </a:r>
            <a:r>
              <a:rPr lang="en-ID" dirty="0" err="1"/>
              <a:t>dihitung</a:t>
            </a:r>
            <a:r>
              <a:rPr lang="en-ID" dirty="0"/>
              <a:t> </a:t>
            </a:r>
            <a:r>
              <a:rPr lang="en-ID" dirty="0" err="1"/>
              <a:t>satu</a:t>
            </a:r>
            <a:r>
              <a:rPr lang="en-ID" dirty="0"/>
              <a:t> </a:t>
            </a:r>
            <a:r>
              <a:rPr lang="en-ID" dirty="0" err="1"/>
              <a:t>raka'at</a:t>
            </a:r>
            <a:r>
              <a:rPr lang="en-ID" dirty="0"/>
              <a:t> dan </a:t>
            </a:r>
            <a:r>
              <a:rPr lang="en-ID" dirty="0" err="1"/>
              <a:t>setelah</a:t>
            </a:r>
            <a:r>
              <a:rPr lang="en-ID" dirty="0"/>
              <a:t> imam </a:t>
            </a:r>
            <a:r>
              <a:rPr lang="en-ID" dirty="0" err="1"/>
              <a:t>selesai</a:t>
            </a:r>
            <a:r>
              <a:rPr lang="en-ID" dirty="0"/>
              <a:t> </a:t>
            </a:r>
            <a:r>
              <a:rPr lang="en-ID" dirty="0" err="1"/>
              <a:t>salam</a:t>
            </a:r>
            <a:r>
              <a:rPr lang="en-ID" dirty="0"/>
              <a:t> </a:t>
            </a:r>
            <a:r>
              <a:rPr lang="en-ID" dirty="0" err="1"/>
              <a:t>maka</a:t>
            </a:r>
            <a:r>
              <a:rPr lang="en-ID" dirty="0"/>
              <a:t> </a:t>
            </a:r>
            <a:r>
              <a:rPr lang="en-ID" dirty="0" err="1"/>
              <a:t>ia</a:t>
            </a:r>
            <a:r>
              <a:rPr lang="en-ID" dirty="0"/>
              <a:t> </a:t>
            </a:r>
            <a:r>
              <a:rPr lang="en-ID" dirty="0" err="1"/>
              <a:t>menyempurnakan</a:t>
            </a:r>
            <a:r>
              <a:rPr lang="en-ID" dirty="0"/>
              <a:t> </a:t>
            </a:r>
            <a:r>
              <a:rPr lang="en-ID" dirty="0" err="1"/>
              <a:t>shalatnya</a:t>
            </a:r>
            <a:r>
              <a:rPr lang="en-ID" dirty="0"/>
              <a:t>. </a:t>
            </a:r>
          </a:p>
        </p:txBody>
      </p:sp>
    </p:spTree>
    <p:extLst>
      <p:ext uri="{BB962C8B-B14F-4D97-AF65-F5344CB8AC3E}">
        <p14:creationId xmlns:p14="http://schemas.microsoft.com/office/powerpoint/2010/main" val="3249094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CC96EC-FFBC-4D00-BE6E-E746B8E151ED}"/>
              </a:ext>
            </a:extLst>
          </p:cNvPr>
          <p:cNvSpPr>
            <a:spLocks noGrp="1"/>
          </p:cNvSpPr>
          <p:nvPr>
            <p:ph idx="1"/>
          </p:nvPr>
        </p:nvSpPr>
        <p:spPr>
          <a:xfrm>
            <a:off x="457200" y="1066800"/>
            <a:ext cx="8229600" cy="4940491"/>
          </a:xfrm>
          <a:ln>
            <a:solidFill>
              <a:srgbClr val="00B050"/>
            </a:solidFill>
          </a:ln>
        </p:spPr>
        <p:txBody>
          <a:bodyPr/>
          <a:lstStyle/>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Ketentuan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khusus</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bagi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makmum</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ini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didasarkan</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pada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hadits</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yang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diriwayatkan</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oleh Ali ibn Abi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Thalib</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a:t>
            </a: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endParaRPr kumimoji="0" lang="en-ID" sz="3600" b="0" i="0" u="none" strike="noStrike" kern="1200" cap="none" spc="0" normalizeH="0" baseline="0" noProof="0" dirty="0">
              <a:ln>
                <a:noFill/>
              </a:ln>
              <a:solidFill>
                <a:srgbClr val="FFFF00"/>
              </a:solidFill>
              <a:effectLst/>
              <a:uLnTx/>
              <a:uFillTx/>
              <a:latin typeface="Sakkal Majalla" panose="02000000000000000000" pitchFamily="2" charset="-78"/>
              <a:cs typeface="Sakkal Majalla" panose="02000000000000000000" pitchFamily="2" charset="-78"/>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r>
              <a:rPr kumimoji="0" lang="ar-SA" sz="3600" b="0" i="0" u="none" strike="noStrike" kern="1200" cap="none" spc="0" normalizeH="0" baseline="0" noProof="0" dirty="0">
                <a:ln>
                  <a:noFill/>
                </a:ln>
                <a:solidFill>
                  <a:srgbClr val="FFFF00"/>
                </a:solidFill>
                <a:effectLst/>
                <a:uLnTx/>
                <a:uFillTx/>
                <a:latin typeface="Sakkal Majalla" panose="02000000000000000000" pitchFamily="2" charset="-78"/>
                <a:cs typeface="Sakkal Majalla" panose="02000000000000000000" pitchFamily="2" charset="-78"/>
              </a:rPr>
              <a:t>قَالَ النَّبِيُّ صَلَّى اللهُ عَلَيْهِ وَسَلَّمَ إِذَا أَتَى أَحَدُكُمْ الصَّلاَةَ وَاْلإِمَامُ عَلَى حَالٍ فَلْيَصْنَعْ كَمَا يَصْنَعُ اْلإِمَامُ. [رواه الترمذى]</a:t>
            </a:r>
            <a:endParaRPr kumimoji="0" lang="en-US" sz="3600" b="0" i="0" u="none" strike="noStrike" kern="1200" cap="none" spc="0" normalizeH="0" baseline="0" noProof="0" dirty="0">
              <a:ln>
                <a:noFill/>
              </a:ln>
              <a:solidFill>
                <a:srgbClr val="FFFF00"/>
              </a:solidFill>
              <a:effectLst/>
              <a:uLnTx/>
              <a:uFillTx/>
              <a:latin typeface="Sakkal Majalla" panose="02000000000000000000" pitchFamily="2" charset="-78"/>
              <a:cs typeface="Sakkal Majalla" panose="02000000000000000000" pitchFamily="2" charset="-78"/>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endParaRPr kumimoji="0" lang="en-ID" sz="1900" b="0" i="0" u="none" strike="noStrike" kern="1200" cap="none" spc="0" normalizeH="0" baseline="0" noProof="0" dirty="0">
              <a:ln>
                <a:noFill/>
              </a:ln>
              <a:solidFill>
                <a:srgbClr val="FFFF00"/>
              </a:solidFill>
              <a:effectLst/>
              <a:uLnTx/>
              <a:uFillTx/>
              <a:latin typeface="Lucida Sans Unicode"/>
              <a:ea typeface="+mn-ea"/>
              <a:cs typeface="+mn-cs"/>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endParaRPr lang="en-ID" sz="1900" dirty="0">
              <a:solidFill>
                <a:srgbClr val="FFFF00"/>
              </a:solidFill>
              <a:latin typeface="Lucida Sans Unicode"/>
            </a:endParaRPr>
          </a:p>
          <a:p>
            <a:pPr marL="365760" marR="0" lvl="0" indent="-256032" algn="l" defTabSz="914400" rtl="0" eaLnBrk="1" fontAlgn="auto" latinLnBrk="0" hangingPunct="1">
              <a:lnSpc>
                <a:spcPct val="100000"/>
              </a:lnSpc>
              <a:spcBef>
                <a:spcPts val="400"/>
              </a:spcBef>
              <a:spcAft>
                <a:spcPts val="0"/>
              </a:spcAft>
              <a:buClr>
                <a:srgbClr val="D34817"/>
              </a:buClr>
              <a:buSzPct val="68000"/>
              <a:buFont typeface="Wingdings 3"/>
              <a:buChar char=""/>
              <a:tabLst/>
              <a:defRPr/>
            </a:pP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Artinya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“Nabi saw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bersabda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Apabila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salah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seorang</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dari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kamu</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mendatangi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shalat</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jama'ah</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sedang</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imam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berada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dalam</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suatu</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keadaan</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maka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hendaklah</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ia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kerjakan</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sebagaimana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apa</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yang </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dikerjakan</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 oleh Imam. [HR. at-T</a:t>
            </a:r>
            <a:r>
              <a:rPr lang="en-ID" sz="1900" dirty="0" err="1">
                <a:solidFill>
                  <a:srgbClr val="FFFF00"/>
                </a:solidFill>
                <a:latin typeface="Lucida Sans Unicode"/>
              </a:rPr>
              <a:t>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rm</a:t>
            </a:r>
            <a:r>
              <a:rPr lang="en-ID" sz="1900" dirty="0" err="1">
                <a:solidFill>
                  <a:srgbClr val="FFFF00"/>
                </a:solidFill>
                <a:latin typeface="Lucida Sans Unicode"/>
              </a:rPr>
              <a:t>i</a:t>
            </a:r>
            <a:r>
              <a:rPr kumimoji="0" lang="en-ID" sz="1900" b="0" i="0" u="none" strike="noStrike" kern="1200" cap="none" spc="0" normalizeH="0" baseline="0" noProof="0" dirty="0" err="1">
                <a:ln>
                  <a:noFill/>
                </a:ln>
                <a:solidFill>
                  <a:srgbClr val="FFFF00"/>
                </a:solidFill>
                <a:effectLst/>
                <a:uLnTx/>
                <a:uFillTx/>
                <a:latin typeface="Lucida Sans Unicode"/>
                <a:ea typeface="+mn-ea"/>
                <a:cs typeface="+mn-cs"/>
              </a:rPr>
              <a:t>dzi</a:t>
            </a:r>
            <a:r>
              <a:rPr kumimoji="0" lang="en-ID" sz="1900" b="0" i="0" u="none" strike="noStrike" kern="1200" cap="none" spc="0" normalizeH="0" baseline="0" noProof="0" dirty="0">
                <a:ln>
                  <a:noFill/>
                </a:ln>
                <a:solidFill>
                  <a:srgbClr val="FFFF00"/>
                </a:solidFill>
                <a:effectLst/>
                <a:uLnTx/>
                <a:uFillTx/>
                <a:latin typeface="Lucida Sans Unicode"/>
                <a:ea typeface="+mn-ea"/>
                <a:cs typeface="+mn-cs"/>
              </a:rPr>
              <a:t>]</a:t>
            </a:r>
          </a:p>
          <a:p>
            <a:endParaRPr lang="en-ID" dirty="0">
              <a:solidFill>
                <a:srgbClr val="FFFF00"/>
              </a:solidFill>
            </a:endParaRPr>
          </a:p>
        </p:txBody>
      </p:sp>
    </p:spTree>
    <p:extLst>
      <p:ext uri="{BB962C8B-B14F-4D97-AF65-F5344CB8AC3E}">
        <p14:creationId xmlns:p14="http://schemas.microsoft.com/office/powerpoint/2010/main" val="5343191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46918"/>
            <a:ext cx="7467600" cy="5364163"/>
          </a:xfrm>
          <a:ln>
            <a:solidFill>
              <a:srgbClr val="FFFF00"/>
            </a:solidFill>
          </a:ln>
        </p:spPr>
        <p:txBody>
          <a:bodyPr/>
          <a:lstStyle/>
          <a:p>
            <a:pPr marL="36576" indent="0" algn="ctr">
              <a:buNone/>
            </a:pPr>
            <a:endParaRPr lang="en-US" dirty="0">
              <a:solidFill>
                <a:srgbClr val="92D050"/>
              </a:solidFill>
            </a:endParaRPr>
          </a:p>
          <a:p>
            <a:pPr marL="36576" indent="0" algn="ctr">
              <a:buNone/>
            </a:pPr>
            <a:endParaRPr lang="en-US" dirty="0"/>
          </a:p>
          <a:p>
            <a:pPr marL="36576" indent="0" algn="ctr">
              <a:buNone/>
            </a:pPr>
            <a:endParaRPr lang="en-US" dirty="0"/>
          </a:p>
          <a:p>
            <a:pPr marL="36576" indent="0" algn="ctr">
              <a:buNone/>
            </a:pPr>
            <a:endParaRPr lang="en-US" dirty="0"/>
          </a:p>
          <a:p>
            <a:pPr marL="36576" indent="0" algn="ctr">
              <a:buNone/>
            </a:pPr>
            <a:r>
              <a:rPr lang="en-US" dirty="0"/>
              <a:t>SEKIAN DAN TERIMA KASIH </a:t>
            </a:r>
          </a:p>
          <a:p>
            <a:pPr marL="36576" indent="0" algn="ctr">
              <a:buNone/>
            </a:pPr>
            <a:r>
              <a:rPr lang="en-US" dirty="0"/>
              <a:t>WASSALAM</a:t>
            </a:r>
          </a:p>
        </p:txBody>
      </p:sp>
    </p:spTree>
    <p:extLst>
      <p:ext uri="{BB962C8B-B14F-4D97-AF65-F5344CB8AC3E}">
        <p14:creationId xmlns:p14="http://schemas.microsoft.com/office/powerpoint/2010/main" val="35893454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theme1.xml><?xml version="1.0" encoding="utf-8"?>
<a:theme xmlns:a="http://schemas.openxmlformats.org/drawingml/2006/main" name="Technic">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1659</TotalTime>
  <Words>3070</Words>
  <Application>Microsoft Office PowerPoint</Application>
  <PresentationFormat>On-screen Show (4:3)</PresentationFormat>
  <Paragraphs>178</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Arabic Typesetting</vt:lpstr>
      <vt:lpstr>Arial</vt:lpstr>
      <vt:lpstr>Franklin Gothic Book</vt:lpstr>
      <vt:lpstr>Lucida Sans Unicode</vt:lpstr>
      <vt:lpstr>Sakkal Majalla</vt:lpstr>
      <vt:lpstr>Wingdings</vt:lpstr>
      <vt:lpstr>Wingdings 2</vt:lpstr>
      <vt:lpstr>Wingdings 3</vt:lpstr>
      <vt:lpstr>Technic</vt:lpstr>
      <vt:lpstr>PowerPoint Presentation</vt:lpstr>
      <vt:lpstr>Pendahuluan</vt:lpstr>
      <vt:lpstr>PowerPoint Presentation</vt:lpstr>
      <vt:lpstr>PowerPoint Presentation</vt:lpstr>
      <vt:lpstr>PowerPoint Presentation</vt:lpstr>
      <vt:lpstr>Lanjut...</vt:lpstr>
      <vt:lpstr>PowerPoint Presentation</vt:lpstr>
      <vt:lpstr>PowerPoint Presentation</vt:lpstr>
      <vt:lpstr>PowerPoint Presentation</vt:lpstr>
      <vt:lpstr>PowerPoint Presentation</vt:lpstr>
      <vt:lpstr>PowerPoint Presentation</vt:lpstr>
      <vt:lpstr>Posisi tangan saat iktidal: Kedua tangan dalam posisi lurus kebawah, tidak digerakkan maupun digoyang-goyangkan, dan tidak pula dengan posisi bersedekap. </vt:lpstr>
      <vt:lpstr>PowerPoint Presentation</vt:lpstr>
      <vt:lpstr>PowerPoint Presentation</vt:lpstr>
      <vt:lpstr>Tata cara sujud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Tata cara duduk tasyahud akhir</vt:lpstr>
      <vt:lpstr>PowerPoint Presentation</vt:lpstr>
      <vt:lpstr>PowerPoint Presentation</vt:lpstr>
      <vt:lpstr>PowerPoint Presentation</vt:lpstr>
      <vt:lpstr>PowerPoint Presentation</vt:lpstr>
      <vt:lpstr>Dalil kaifiyat salam</vt:lpstr>
      <vt:lpstr>PowerPoint Presentation</vt:lpstr>
      <vt:lpstr>PowerPoint Presentation</vt:lpstr>
      <vt:lpstr>lanjutan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Drs. KH. Jalaluddin Sanusi Ketua Majelis Tarjih dan Tajdid PWM Sulsel</dc:title>
  <dc:creator>W7</dc:creator>
  <cp:lastModifiedBy>Lenovo IDEAPAD</cp:lastModifiedBy>
  <cp:revision>138</cp:revision>
  <dcterms:created xsi:type="dcterms:W3CDTF">2017-03-10T13:34:19Z</dcterms:created>
  <dcterms:modified xsi:type="dcterms:W3CDTF">2025-05-11T03:39:19Z</dcterms:modified>
</cp:coreProperties>
</file>